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naktoria" panose="020B0604020202020204" charset="0"/>
      <p:regular r:id="rId23"/>
    </p:embeddedFont>
    <p:embeddedFont>
      <p:font typeface="Drukaatie Burti" panose="020B0604020202020204" charset="0"/>
      <p:regular r:id="rId24"/>
    </p:embeddedFont>
    <p:embeddedFont>
      <p:font typeface="Gaegu Bold" panose="020B0604020202020204" charset="0"/>
      <p:regular r:id="rId25"/>
    </p:embeddedFont>
    <p:embeddedFont>
      <p:font typeface="Gaegu Light" pitchFamily="2" charset="0"/>
      <p:regular r:id="rId26"/>
    </p:embeddedFont>
    <p:embeddedFont>
      <p:font typeface="Gaegu Light Bold" panose="020B0604020202020204" charset="0"/>
      <p:regular r:id="rId27"/>
    </p:embeddedFont>
    <p:embeddedFont>
      <p:font typeface="League Spartan" panose="020B0604020202020204" charset="0"/>
      <p:regular r:id="rId28"/>
    </p:embeddedFont>
    <p:embeddedFont>
      <p:font typeface="Roboto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KOTHARI - 70512200043" userId="a3ab67b4-d692-4b3c-a6d5-d81128995aef" providerId="ADAL" clId="{CCA5361C-9D07-4A2A-99F4-D3427589DAAE}"/>
    <pc:docChg chg="delSld modSld">
      <pc:chgData name="KESHAV KOTHARI - 70512200043" userId="a3ab67b4-d692-4b3c-a6d5-d81128995aef" providerId="ADAL" clId="{CCA5361C-9D07-4A2A-99F4-D3427589DAAE}" dt="2024-02-07T12:15:27.892" v="70" actId="47"/>
      <pc:docMkLst>
        <pc:docMk/>
      </pc:docMkLst>
      <pc:sldChg chg="modSp del mod">
        <pc:chgData name="KESHAV KOTHARI - 70512200043" userId="a3ab67b4-d692-4b3c-a6d5-d81128995aef" providerId="ADAL" clId="{CCA5361C-9D07-4A2A-99F4-D3427589DAAE}" dt="2024-02-07T12:15:27.892" v="70" actId="47"/>
        <pc:sldMkLst>
          <pc:docMk/>
          <pc:sldMk cId="0" sldId="277"/>
        </pc:sldMkLst>
        <pc:spChg chg="mod">
          <ac:chgData name="KESHAV KOTHARI - 70512200043" userId="a3ab67b4-d692-4b3c-a6d5-d81128995aef" providerId="ADAL" clId="{CCA5361C-9D07-4A2A-99F4-D3427589DAAE}" dt="2024-02-07T12:15:20.791" v="69" actId="20577"/>
          <ac:spMkLst>
            <pc:docMk/>
            <pc:sldMk cId="0" sldId="277"/>
            <ac:spMk id="1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7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0.svg"/><Relationship Id="rId7" Type="http://schemas.openxmlformats.org/officeDocument/2006/relationships/image" Target="../media/image46.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svg"/><Relationship Id="rId5" Type="http://schemas.openxmlformats.org/officeDocument/2006/relationships/image" Target="../media/image42.sv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79.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8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4.svg"/><Relationship Id="rId14"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4.png"/><Relationship Id="rId3" Type="http://schemas.openxmlformats.org/officeDocument/2006/relationships/image" Target="../media/image40.svg"/><Relationship Id="rId7" Type="http://schemas.openxmlformats.org/officeDocument/2006/relationships/image" Target="../media/image46.svg"/><Relationship Id="rId12" Type="http://schemas.openxmlformats.org/officeDocument/2006/relationships/image" Target="../media/image83.png"/><Relationship Id="rId2" Type="http://schemas.openxmlformats.org/officeDocument/2006/relationships/image" Target="../media/image39.png"/><Relationship Id="rId16"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svg"/><Relationship Id="rId5" Type="http://schemas.openxmlformats.org/officeDocument/2006/relationships/image" Target="../media/image42.svg"/><Relationship Id="rId15" Type="http://schemas.openxmlformats.org/officeDocument/2006/relationships/image" Target="../media/image86.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79.svg"/><Relationship Id="rId14"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9.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8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9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svg"/><Relationship Id="rId18" Type="http://schemas.openxmlformats.org/officeDocument/2006/relationships/image" Target="../media/image53.png"/><Relationship Id="rId3" Type="http://schemas.microsoft.com/office/2007/relationships/media" Target="../media/media6.wav"/><Relationship Id="rId21" Type="http://schemas.openxmlformats.org/officeDocument/2006/relationships/image" Target="../media/image56.svg"/><Relationship Id="rId7" Type="http://schemas.openxmlformats.org/officeDocument/2006/relationships/image" Target="../media/image26.svg"/><Relationship Id="rId12" Type="http://schemas.openxmlformats.org/officeDocument/2006/relationships/image" Target="../media/image3.png"/><Relationship Id="rId17" Type="http://schemas.openxmlformats.org/officeDocument/2006/relationships/image" Target="../media/image61.svg"/><Relationship Id="rId2" Type="http://schemas.openxmlformats.org/officeDocument/2006/relationships/audio" Target="../media/media5.wav"/><Relationship Id="rId16" Type="http://schemas.openxmlformats.org/officeDocument/2006/relationships/image" Target="../media/image60.png"/><Relationship Id="rId20" Type="http://schemas.openxmlformats.org/officeDocument/2006/relationships/image" Target="../media/image55.png"/><Relationship Id="rId1" Type="http://schemas.microsoft.com/office/2007/relationships/media" Target="../media/media5.wav"/><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slideLayout" Target="../slideLayouts/slideLayout7.xml"/><Relationship Id="rId15" Type="http://schemas.openxmlformats.org/officeDocument/2006/relationships/image" Target="../media/image32.svg"/><Relationship Id="rId10" Type="http://schemas.openxmlformats.org/officeDocument/2006/relationships/image" Target="../media/image29.png"/><Relationship Id="rId19" Type="http://schemas.openxmlformats.org/officeDocument/2006/relationships/image" Target="../media/image54.svg"/><Relationship Id="rId4" Type="http://schemas.openxmlformats.org/officeDocument/2006/relationships/audio" Target="../media/media6.wav"/><Relationship Id="rId9" Type="http://schemas.openxmlformats.org/officeDocument/2006/relationships/image" Target="../media/image28.svg"/><Relationship Id="rId14" Type="http://schemas.openxmlformats.org/officeDocument/2006/relationships/image" Target="../media/image31.png"/><Relationship Id="rId22"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2.png"/><Relationship Id="rId26" Type="http://schemas.openxmlformats.org/officeDocument/2006/relationships/image" Target="../media/image39.png"/><Relationship Id="rId3" Type="http://schemas.openxmlformats.org/officeDocument/2006/relationships/image" Target="../media/image79.svg"/><Relationship Id="rId21" Type="http://schemas.openxmlformats.org/officeDocument/2006/relationships/image" Target="../media/image105.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78.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1.sv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108.png"/><Relationship Id="rId5" Type="http://schemas.openxmlformats.org/officeDocument/2006/relationships/image" Target="../media/image2.svg"/><Relationship Id="rId15" Type="http://schemas.openxmlformats.org/officeDocument/2006/relationships/image" Target="../media/image16.svg"/><Relationship Id="rId23" Type="http://schemas.openxmlformats.org/officeDocument/2006/relationships/image" Target="../media/image107.svg"/><Relationship Id="rId28" Type="http://schemas.openxmlformats.org/officeDocument/2006/relationships/image" Target="../media/image110.png"/><Relationship Id="rId10" Type="http://schemas.openxmlformats.org/officeDocument/2006/relationships/image" Target="../media/image96.png"/><Relationship Id="rId19" Type="http://schemas.openxmlformats.org/officeDocument/2006/relationships/image" Target="../media/image103.svg"/><Relationship Id="rId4" Type="http://schemas.openxmlformats.org/officeDocument/2006/relationships/image" Target="../media/image1.png"/><Relationship Id="rId9" Type="http://schemas.openxmlformats.org/officeDocument/2006/relationships/image" Target="../media/image95.svg"/><Relationship Id="rId14" Type="http://schemas.openxmlformats.org/officeDocument/2006/relationships/image" Target="../media/image15.png"/><Relationship Id="rId22" Type="http://schemas.openxmlformats.org/officeDocument/2006/relationships/image" Target="../media/image106.png"/><Relationship Id="rId27"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2.png"/><Relationship Id="rId26" Type="http://schemas.openxmlformats.org/officeDocument/2006/relationships/image" Target="../media/image39.png"/><Relationship Id="rId3" Type="http://schemas.openxmlformats.org/officeDocument/2006/relationships/image" Target="../media/image79.svg"/><Relationship Id="rId21" Type="http://schemas.openxmlformats.org/officeDocument/2006/relationships/image" Target="../media/image105.sv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78.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1.sv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108.png"/><Relationship Id="rId5" Type="http://schemas.openxmlformats.org/officeDocument/2006/relationships/image" Target="../media/image2.svg"/><Relationship Id="rId15" Type="http://schemas.openxmlformats.org/officeDocument/2006/relationships/image" Target="../media/image16.svg"/><Relationship Id="rId23" Type="http://schemas.openxmlformats.org/officeDocument/2006/relationships/image" Target="../media/image107.svg"/><Relationship Id="rId28" Type="http://schemas.openxmlformats.org/officeDocument/2006/relationships/image" Target="../media/image110.png"/><Relationship Id="rId10" Type="http://schemas.openxmlformats.org/officeDocument/2006/relationships/image" Target="../media/image96.png"/><Relationship Id="rId19" Type="http://schemas.openxmlformats.org/officeDocument/2006/relationships/image" Target="../media/image103.svg"/><Relationship Id="rId4" Type="http://schemas.openxmlformats.org/officeDocument/2006/relationships/image" Target="../media/image1.png"/><Relationship Id="rId9" Type="http://schemas.openxmlformats.org/officeDocument/2006/relationships/image" Target="../media/image95.svg"/><Relationship Id="rId14" Type="http://schemas.openxmlformats.org/officeDocument/2006/relationships/image" Target="../media/image15.png"/><Relationship Id="rId22" Type="http://schemas.openxmlformats.org/officeDocument/2006/relationships/image" Target="../media/image106.png"/><Relationship Id="rId27" Type="http://schemas.openxmlformats.org/officeDocument/2006/relationships/image" Target="../media/image40.svg"/></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79.svg"/><Relationship Id="rId3" Type="http://schemas.openxmlformats.org/officeDocument/2006/relationships/image" Target="../media/image113.svg"/><Relationship Id="rId7" Type="http://schemas.openxmlformats.org/officeDocument/2006/relationships/image" Target="../media/image117.svg"/><Relationship Id="rId12" Type="http://schemas.openxmlformats.org/officeDocument/2006/relationships/image" Target="../media/image7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19.svg"/><Relationship Id="rId5" Type="http://schemas.openxmlformats.org/officeDocument/2006/relationships/image" Target="../media/image115.sv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97.sv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svg"/><Relationship Id="rId5" Type="http://schemas.openxmlformats.org/officeDocument/2006/relationships/image" Target="../media/image26.svg"/><Relationship Id="rId10" Type="http://schemas.openxmlformats.org/officeDocument/2006/relationships/image" Target="../media/image3.png"/><Relationship Id="rId4" Type="http://schemas.openxmlformats.org/officeDocument/2006/relationships/image" Target="../media/image25.pn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79.svg"/><Relationship Id="rId3" Type="http://schemas.openxmlformats.org/officeDocument/2006/relationships/image" Target="../media/image113.svg"/><Relationship Id="rId7" Type="http://schemas.openxmlformats.org/officeDocument/2006/relationships/image" Target="../media/image117.svg"/><Relationship Id="rId12" Type="http://schemas.openxmlformats.org/officeDocument/2006/relationships/image" Target="../media/image7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19.svg"/><Relationship Id="rId5" Type="http://schemas.openxmlformats.org/officeDocument/2006/relationships/image" Target="../media/image115.sv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97.sv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40.svg"/><Relationship Id="rId3" Type="http://schemas.openxmlformats.org/officeDocument/2006/relationships/image" Target="../media/image103.svg"/><Relationship Id="rId7" Type="http://schemas.openxmlformats.org/officeDocument/2006/relationships/image" Target="../media/image107.svg"/><Relationship Id="rId12" Type="http://schemas.openxmlformats.org/officeDocument/2006/relationships/image" Target="../media/image39.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6.svg"/><Relationship Id="rId5" Type="http://schemas.openxmlformats.org/officeDocument/2006/relationships/image" Target="../media/image105.svg"/><Relationship Id="rId15" Type="http://schemas.openxmlformats.org/officeDocument/2006/relationships/image" Target="../media/image111.svg"/><Relationship Id="rId10" Type="http://schemas.openxmlformats.org/officeDocument/2006/relationships/image" Target="../media/image15.png"/><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sv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48.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microsoft.com/office/2007/relationships/media" Target="../media/media2.mp3"/><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slideLayout" Target="../slideLayouts/slideLayout7.xml"/><Relationship Id="rId10" Type="http://schemas.openxmlformats.org/officeDocument/2006/relationships/image" Target="../media/image53.png"/><Relationship Id="rId4" Type="http://schemas.openxmlformats.org/officeDocument/2006/relationships/audio" Target="../media/media2.mp3"/><Relationship Id="rId9" Type="http://schemas.openxmlformats.org/officeDocument/2006/relationships/image" Target="../media/image52.svg"/><Relationship Id="rId14"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7.png"/><Relationship Id="rId3" Type="http://schemas.microsoft.com/office/2007/relationships/media" Target="../media/media4.wav"/><Relationship Id="rId7" Type="http://schemas.openxmlformats.org/officeDocument/2006/relationships/image" Target="../media/image59.svg"/><Relationship Id="rId12" Type="http://schemas.openxmlformats.org/officeDocument/2006/relationships/image" Target="../media/image53.png"/><Relationship Id="rId17" Type="http://schemas.openxmlformats.org/officeDocument/2006/relationships/image" Target="../media/image61.svg"/><Relationship Id="rId2" Type="http://schemas.openxmlformats.org/officeDocument/2006/relationships/audio" Target="../media/media3.wav"/><Relationship Id="rId16" Type="http://schemas.openxmlformats.org/officeDocument/2006/relationships/image" Target="../media/image60.png"/><Relationship Id="rId1" Type="http://schemas.microsoft.com/office/2007/relationships/media" Target="../media/media3.wav"/><Relationship Id="rId6" Type="http://schemas.openxmlformats.org/officeDocument/2006/relationships/image" Target="../media/image58.png"/><Relationship Id="rId11" Type="http://schemas.openxmlformats.org/officeDocument/2006/relationships/image" Target="../media/image52.svg"/><Relationship Id="rId5" Type="http://schemas.openxmlformats.org/officeDocument/2006/relationships/slideLayout" Target="../slideLayouts/slideLayout7.xml"/><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audio" Target="../media/media4.wav"/><Relationship Id="rId9" Type="http://schemas.openxmlformats.org/officeDocument/2006/relationships/image" Target="../media/image50.svg"/><Relationship Id="rId1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3.svg"/><Relationship Id="rId7" Type="http://schemas.openxmlformats.org/officeDocument/2006/relationships/image" Target="../media/image44.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8.svg"/><Relationship Id="rId5" Type="http://schemas.openxmlformats.org/officeDocument/2006/relationships/image" Target="../media/image40.svg"/><Relationship Id="rId10" Type="http://schemas.openxmlformats.org/officeDocument/2006/relationships/image" Target="../media/image27.png"/><Relationship Id="rId4" Type="http://schemas.openxmlformats.org/officeDocument/2006/relationships/image" Target="../media/image39.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25.png"/><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28.svg"/><Relationship Id="rId15" Type="http://schemas.openxmlformats.org/officeDocument/2006/relationships/image" Target="../media/image67.png"/><Relationship Id="rId10" Type="http://schemas.openxmlformats.org/officeDocument/2006/relationships/image" Target="../media/image31.png"/><Relationship Id="rId19" Type="http://schemas.openxmlformats.org/officeDocument/2006/relationships/image" Target="../media/image71.png"/><Relationship Id="rId4" Type="http://schemas.openxmlformats.org/officeDocument/2006/relationships/image" Target="../media/image27.png"/><Relationship Id="rId9" Type="http://schemas.openxmlformats.org/officeDocument/2006/relationships/image" Target="../media/image4.svg"/><Relationship Id="rId14" Type="http://schemas.openxmlformats.org/officeDocument/2006/relationships/image" Target="../media/image66.svg"/></Relationships>
</file>

<file path=ppt/slides/_rels/slide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37525">
            <a:off x="-618" y="3387450"/>
            <a:ext cx="1241580" cy="122126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64629">
            <a:off x="-516064" y="4158639"/>
            <a:ext cx="1590841" cy="10904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26941" flipH="1">
            <a:off x="216537" y="-676859"/>
            <a:ext cx="1379048" cy="2370239"/>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33573">
            <a:off x="-620551" y="8165986"/>
            <a:ext cx="1403145" cy="138018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859510">
            <a:off x="12022103" y="9464972"/>
            <a:ext cx="1075028" cy="1157075"/>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63128">
            <a:off x="17089241" y="7789066"/>
            <a:ext cx="1539821" cy="562735"/>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798318">
            <a:off x="4498566" y="9489861"/>
            <a:ext cx="2017772" cy="1276699"/>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2211809">
            <a:off x="14736727" y="-251002"/>
            <a:ext cx="1264965" cy="1361508"/>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331250">
            <a:off x="17630075" y="4309826"/>
            <a:ext cx="1315850" cy="1062250"/>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5628841">
            <a:off x="17251803" y="3271141"/>
            <a:ext cx="1538166" cy="819423"/>
          </a:xfrm>
          <a:prstGeom prst="rect">
            <a:avLst/>
          </a:prstGeom>
        </p:spPr>
      </p:pic>
      <p:pic>
        <p:nvPicPr>
          <p:cNvPr id="12" name="Picture 12"/>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1488984">
            <a:off x="7586040" y="-652399"/>
            <a:ext cx="1334812" cy="1357018"/>
          </a:xfrm>
          <a:prstGeom prst="rect">
            <a:avLst/>
          </a:prstGeom>
        </p:spPr>
      </p:pic>
      <p:sp>
        <p:nvSpPr>
          <p:cNvPr id="13" name="TextBox 13"/>
          <p:cNvSpPr txBox="1"/>
          <p:nvPr/>
        </p:nvSpPr>
        <p:spPr>
          <a:xfrm>
            <a:off x="2869695" y="2517602"/>
            <a:ext cx="12548611" cy="641985"/>
          </a:xfrm>
          <a:prstGeom prst="rect">
            <a:avLst/>
          </a:prstGeom>
        </p:spPr>
        <p:txBody>
          <a:bodyPr lIns="0" tIns="0" rIns="0" bIns="0" rtlCol="0" anchor="t">
            <a:spAutoFit/>
          </a:bodyPr>
          <a:lstStyle/>
          <a:p>
            <a:pPr algn="ctr">
              <a:lnSpc>
                <a:spcPts val="5040"/>
              </a:lnSpc>
            </a:pPr>
            <a:r>
              <a:rPr lang="en-US" sz="3600">
                <a:solidFill>
                  <a:srgbClr val="FFFFFF"/>
                </a:solidFill>
                <a:latin typeface="Drukaatie Burti"/>
              </a:rPr>
              <a:t>Linear Algebra And Differential Equations</a:t>
            </a:r>
          </a:p>
        </p:txBody>
      </p:sp>
      <p:sp>
        <p:nvSpPr>
          <p:cNvPr id="14" name="TextBox 14"/>
          <p:cNvSpPr txBox="1"/>
          <p:nvPr/>
        </p:nvSpPr>
        <p:spPr>
          <a:xfrm>
            <a:off x="2869695" y="3797361"/>
            <a:ext cx="12548611" cy="3143250"/>
          </a:xfrm>
          <a:prstGeom prst="rect">
            <a:avLst/>
          </a:prstGeom>
        </p:spPr>
        <p:txBody>
          <a:bodyPr lIns="0" tIns="0" rIns="0" bIns="0" rtlCol="0" anchor="t">
            <a:spAutoFit/>
          </a:bodyPr>
          <a:lstStyle/>
          <a:p>
            <a:pPr algn="ctr">
              <a:lnSpc>
                <a:spcPts val="10800"/>
              </a:lnSpc>
            </a:pPr>
            <a:r>
              <a:rPr lang="en-US" sz="12000" spc="-480">
                <a:solidFill>
                  <a:srgbClr val="FBE675"/>
                </a:solidFill>
                <a:latin typeface="Gaegu Bold Bold"/>
              </a:rPr>
              <a:t>Independent Component Analysis</a:t>
            </a:r>
          </a:p>
        </p:txBody>
      </p:sp>
      <p:grpSp>
        <p:nvGrpSpPr>
          <p:cNvPr id="15" name="Group 15"/>
          <p:cNvGrpSpPr/>
          <p:nvPr/>
        </p:nvGrpSpPr>
        <p:grpSpPr>
          <a:xfrm>
            <a:off x="12742156" y="7819555"/>
            <a:ext cx="4517144" cy="1136897"/>
            <a:chOff x="0" y="0"/>
            <a:chExt cx="6022859" cy="1515863"/>
          </a:xfrm>
        </p:grpSpPr>
        <p:sp>
          <p:nvSpPr>
            <p:cNvPr id="16" name="TextBox 16"/>
            <p:cNvSpPr txBox="1"/>
            <p:nvPr/>
          </p:nvSpPr>
          <p:spPr>
            <a:xfrm>
              <a:off x="0" y="601011"/>
              <a:ext cx="6022859" cy="914852"/>
            </a:xfrm>
            <a:prstGeom prst="rect">
              <a:avLst/>
            </a:prstGeom>
          </p:spPr>
          <p:txBody>
            <a:bodyPr lIns="0" tIns="0" rIns="0" bIns="0" rtlCol="0" anchor="t">
              <a:spAutoFit/>
            </a:bodyPr>
            <a:lstStyle/>
            <a:p>
              <a:pPr>
                <a:lnSpc>
                  <a:spcPts val="2745"/>
                </a:lnSpc>
              </a:pPr>
              <a:r>
                <a:rPr lang="en-US" sz="2196" spc="219">
                  <a:solidFill>
                    <a:srgbClr val="FFFFFF"/>
                  </a:solidFill>
                  <a:latin typeface="League Spartan"/>
                </a:rPr>
                <a:t>AMAY DOSHI - R006</a:t>
              </a:r>
            </a:p>
            <a:p>
              <a:pPr algn="l">
                <a:lnSpc>
                  <a:spcPts val="2745"/>
                </a:lnSpc>
              </a:pPr>
              <a:r>
                <a:rPr lang="en-US" sz="2196" spc="219">
                  <a:solidFill>
                    <a:srgbClr val="FFFFFF"/>
                  </a:solidFill>
                  <a:latin typeface="League Spartan"/>
                </a:rPr>
                <a:t>KESHAV KOTHARI - R021</a:t>
              </a:r>
            </a:p>
          </p:txBody>
        </p:sp>
        <p:sp>
          <p:nvSpPr>
            <p:cNvPr id="17" name="TextBox 17"/>
            <p:cNvSpPr txBox="1"/>
            <p:nvPr/>
          </p:nvSpPr>
          <p:spPr>
            <a:xfrm>
              <a:off x="0" y="-9525"/>
              <a:ext cx="6022859" cy="363018"/>
            </a:xfrm>
            <a:prstGeom prst="rect">
              <a:avLst/>
            </a:prstGeom>
          </p:spPr>
          <p:txBody>
            <a:bodyPr lIns="0" tIns="0" rIns="0" bIns="0" rtlCol="0" anchor="t">
              <a:spAutoFit/>
            </a:bodyPr>
            <a:lstStyle/>
            <a:p>
              <a:pPr algn="l">
                <a:lnSpc>
                  <a:spcPts val="2186"/>
                </a:lnSpc>
              </a:pPr>
              <a:r>
                <a:rPr lang="en-US" sz="1748" spc="174">
                  <a:solidFill>
                    <a:srgbClr val="FFFFFF"/>
                  </a:solidFill>
                  <a:latin typeface="Roboto Bold"/>
                </a:rPr>
                <a:t>PRESENTED 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00185">
            <a:off x="17536252" y="8452841"/>
            <a:ext cx="1419015" cy="1495130"/>
          </a:xfrm>
          <a:prstGeom prst="rect">
            <a:avLst/>
          </a:prstGeom>
        </p:spPr>
      </p:pic>
      <p:pic>
        <p:nvPicPr>
          <p:cNvPr id="7" name="Picture 7"/>
          <p:cNvPicPr>
            <a:picLocks noChangeAspect="1"/>
          </p:cNvPicPr>
          <p:nvPr/>
        </p:nvPicPr>
        <p:blipFill>
          <a:blip r:embed="rId12"/>
          <a:srcRect/>
          <a:stretch>
            <a:fillRect/>
          </a:stretch>
        </p:blipFill>
        <p:spPr>
          <a:xfrm>
            <a:off x="5810363" y="6754497"/>
            <a:ext cx="5623258" cy="1637151"/>
          </a:xfrm>
          <a:prstGeom prst="rect">
            <a:avLst/>
          </a:prstGeom>
        </p:spPr>
      </p:pic>
      <p:sp>
        <p:nvSpPr>
          <p:cNvPr id="8" name="TextBox 8"/>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a:rPr>
              <a:t>Singular Value Decomposition(SVD) </a:t>
            </a:r>
          </a:p>
        </p:txBody>
      </p:sp>
      <p:sp>
        <p:nvSpPr>
          <p:cNvPr id="9" name="TextBox 9"/>
          <p:cNvSpPr txBox="1"/>
          <p:nvPr/>
        </p:nvSpPr>
        <p:spPr>
          <a:xfrm>
            <a:off x="6342866" y="2251415"/>
            <a:ext cx="4558251" cy="1513582"/>
          </a:xfrm>
          <a:prstGeom prst="rect">
            <a:avLst/>
          </a:prstGeom>
        </p:spPr>
        <p:txBody>
          <a:bodyPr lIns="0" tIns="0" rIns="0" bIns="0" rtlCol="0" anchor="t">
            <a:spAutoFit/>
          </a:bodyPr>
          <a:lstStyle/>
          <a:p>
            <a:pPr>
              <a:lnSpc>
                <a:spcPts val="10975"/>
              </a:lnSpc>
            </a:pPr>
            <a:r>
              <a:rPr lang="en-US" sz="7839">
                <a:solidFill>
                  <a:srgbClr val="FFFFFF"/>
                </a:solidFill>
                <a:latin typeface="Gaegu Light"/>
              </a:rPr>
              <a:t>A=U∑V^T</a:t>
            </a:r>
          </a:p>
        </p:txBody>
      </p:sp>
      <p:sp>
        <p:nvSpPr>
          <p:cNvPr id="10" name="TextBox 10"/>
          <p:cNvSpPr txBox="1"/>
          <p:nvPr/>
        </p:nvSpPr>
        <p:spPr>
          <a:xfrm>
            <a:off x="2862707" y="4048138"/>
            <a:ext cx="13914824" cy="2077708"/>
          </a:xfrm>
          <a:prstGeom prst="rect">
            <a:avLst/>
          </a:prstGeom>
        </p:spPr>
        <p:txBody>
          <a:bodyPr lIns="0" tIns="0" rIns="0" bIns="0" rtlCol="0" anchor="t">
            <a:spAutoFit/>
          </a:bodyPr>
          <a:lstStyle/>
          <a:p>
            <a:pPr>
              <a:lnSpc>
                <a:spcPts val="3927"/>
              </a:lnSpc>
            </a:pPr>
            <a:r>
              <a:rPr lang="en-US" sz="3272">
                <a:solidFill>
                  <a:srgbClr val="FFFFFF"/>
                </a:solidFill>
                <a:latin typeface="Gaegu Bold"/>
              </a:rPr>
              <a:t>U  - orthogonal matrix[eigen vector of A(A^T)]</a:t>
            </a:r>
          </a:p>
          <a:p>
            <a:pPr>
              <a:lnSpc>
                <a:spcPts val="3927"/>
              </a:lnSpc>
            </a:pPr>
            <a:r>
              <a:rPr lang="en-US" sz="3272">
                <a:solidFill>
                  <a:srgbClr val="FFFFFF"/>
                </a:solidFill>
                <a:latin typeface="Gaegu Bold"/>
              </a:rPr>
              <a:t>∑ - diagonal matrix with non-negative diagonal entries(singular value)</a:t>
            </a:r>
          </a:p>
          <a:p>
            <a:pPr>
              <a:lnSpc>
                <a:spcPts val="3927"/>
              </a:lnSpc>
            </a:pPr>
            <a:r>
              <a:rPr lang="en-US" sz="3272">
                <a:solidFill>
                  <a:srgbClr val="FFFFFF"/>
                </a:solidFill>
                <a:latin typeface="Gaegu Bold"/>
              </a:rPr>
              <a:t>V  - orthogonal matrix[eigen vector of (A^t)A]</a:t>
            </a:r>
          </a:p>
          <a:p>
            <a:pPr>
              <a:lnSpc>
                <a:spcPts val="3927"/>
              </a:lnSpc>
              <a:spcBef>
                <a:spcPct val="0"/>
              </a:spcBef>
            </a:pPr>
            <a:r>
              <a:rPr lang="en-US" sz="3272">
                <a:solidFill>
                  <a:srgbClr val="FFFFFF"/>
                </a:solidFill>
                <a:latin typeface="Gaegu Bold"/>
              </a:rPr>
              <a:t>Now since A is invertible U, V &amp; ∑ are also invertible with same dimentions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27821">
            <a:off x="15800158" y="8925212"/>
            <a:ext cx="931532" cy="13699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1958"/>
          <a:stretch>
            <a:fillRect/>
          </a:stretch>
        </p:blipFill>
        <p:spPr>
          <a:xfrm>
            <a:off x="18064395" y="5943815"/>
            <a:ext cx="1120666" cy="98821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72537" flipH="1">
            <a:off x="-373979" y="2178621"/>
            <a:ext cx="747959" cy="128555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328514">
            <a:off x="3154067" y="9812703"/>
            <a:ext cx="971559" cy="94859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87158">
            <a:off x="13296446" y="704367"/>
            <a:ext cx="946329" cy="648666"/>
          </a:xfrm>
          <a:prstGeom prst="rect">
            <a:avLst/>
          </a:prstGeom>
        </p:spPr>
      </p:pic>
      <p:grpSp>
        <p:nvGrpSpPr>
          <p:cNvPr id="7" name="Group 7"/>
          <p:cNvGrpSpPr/>
          <p:nvPr/>
        </p:nvGrpSpPr>
        <p:grpSpPr>
          <a:xfrm>
            <a:off x="916815" y="1028383"/>
            <a:ext cx="16454371" cy="8229918"/>
            <a:chOff x="0" y="0"/>
            <a:chExt cx="9153025" cy="4578032"/>
          </a:xfrm>
        </p:grpSpPr>
        <p:sp>
          <p:nvSpPr>
            <p:cNvPr id="8" name="Freeform 8"/>
            <p:cNvSpPr/>
            <p:nvPr/>
          </p:nvSpPr>
          <p:spPr>
            <a:xfrm>
              <a:off x="10160" y="16510"/>
              <a:ext cx="9130165" cy="4550092"/>
            </a:xfrm>
            <a:custGeom>
              <a:avLst/>
              <a:gdLst/>
              <a:ahLst/>
              <a:cxnLst/>
              <a:rect l="l" t="t" r="r" b="b"/>
              <a:pathLst>
                <a:path w="9130165" h="4550092">
                  <a:moveTo>
                    <a:pt x="9130165" y="4550092"/>
                  </a:moveTo>
                  <a:lnTo>
                    <a:pt x="0" y="4542472"/>
                  </a:lnTo>
                  <a:lnTo>
                    <a:pt x="0" y="1591318"/>
                  </a:lnTo>
                  <a:lnTo>
                    <a:pt x="17780" y="19050"/>
                  </a:lnTo>
                  <a:lnTo>
                    <a:pt x="4551066" y="0"/>
                  </a:lnTo>
                  <a:lnTo>
                    <a:pt x="9111115" y="5080"/>
                  </a:lnTo>
                  <a:close/>
                </a:path>
              </a:pathLst>
            </a:custGeom>
            <a:solidFill>
              <a:srgbClr val="082A44"/>
            </a:solidFill>
          </p:spPr>
        </p:sp>
        <p:sp>
          <p:nvSpPr>
            <p:cNvPr id="9" name="Freeform 9"/>
            <p:cNvSpPr/>
            <p:nvPr/>
          </p:nvSpPr>
          <p:spPr>
            <a:xfrm>
              <a:off x="-3810" y="0"/>
              <a:ext cx="9159374" cy="4576762"/>
            </a:xfrm>
            <a:custGeom>
              <a:avLst/>
              <a:gdLst/>
              <a:ahLst/>
              <a:cxnLst/>
              <a:rect l="l" t="t" r="r" b="b"/>
              <a:pathLst>
                <a:path w="9159374" h="4576762">
                  <a:moveTo>
                    <a:pt x="9125085" y="21590"/>
                  </a:moveTo>
                  <a:cubicBezTo>
                    <a:pt x="9126355" y="34290"/>
                    <a:pt x="9126355" y="44450"/>
                    <a:pt x="9127624" y="54610"/>
                  </a:cubicBezTo>
                  <a:cubicBezTo>
                    <a:pt x="9130165" y="133207"/>
                    <a:pt x="9131435" y="232940"/>
                    <a:pt x="9133974" y="329111"/>
                  </a:cubicBezTo>
                  <a:cubicBezTo>
                    <a:pt x="9133974" y="468024"/>
                    <a:pt x="9146674" y="3207114"/>
                    <a:pt x="9153024" y="3346028"/>
                  </a:cubicBezTo>
                  <a:cubicBezTo>
                    <a:pt x="9159374" y="3556179"/>
                    <a:pt x="9155565" y="3769892"/>
                    <a:pt x="9155565" y="3980043"/>
                  </a:cubicBezTo>
                  <a:cubicBezTo>
                    <a:pt x="9155565" y="4165261"/>
                    <a:pt x="9156835" y="4336232"/>
                    <a:pt x="9158105" y="4515802"/>
                  </a:cubicBezTo>
                  <a:cubicBezTo>
                    <a:pt x="9158105" y="4537392"/>
                    <a:pt x="9158105" y="4551362"/>
                    <a:pt x="9158105" y="4575492"/>
                  </a:cubicBezTo>
                  <a:cubicBezTo>
                    <a:pt x="9135245" y="4575492"/>
                    <a:pt x="9114924" y="4576762"/>
                    <a:pt x="9070457" y="4575492"/>
                  </a:cubicBezTo>
                  <a:cubicBezTo>
                    <a:pt x="8604132" y="4570412"/>
                    <a:pt x="8130632" y="4576762"/>
                    <a:pt x="7664307" y="4571682"/>
                  </a:cubicBezTo>
                  <a:cubicBezTo>
                    <a:pt x="7384511" y="4567872"/>
                    <a:pt x="7111890" y="4570412"/>
                    <a:pt x="6832095" y="4567872"/>
                  </a:cubicBezTo>
                  <a:cubicBezTo>
                    <a:pt x="6702958" y="4566602"/>
                    <a:pt x="6573822" y="4565332"/>
                    <a:pt x="6444686" y="4564062"/>
                  </a:cubicBezTo>
                  <a:cubicBezTo>
                    <a:pt x="6365769" y="4564062"/>
                    <a:pt x="6294027" y="4565332"/>
                    <a:pt x="6215110" y="4565332"/>
                  </a:cubicBezTo>
                  <a:cubicBezTo>
                    <a:pt x="6014232" y="4564062"/>
                    <a:pt x="5461816" y="4565332"/>
                    <a:pt x="5260937" y="4564062"/>
                  </a:cubicBezTo>
                  <a:cubicBezTo>
                    <a:pt x="5117452" y="4562792"/>
                    <a:pt x="2247757" y="4571682"/>
                    <a:pt x="2104272" y="4570412"/>
                  </a:cubicBezTo>
                  <a:cubicBezTo>
                    <a:pt x="2068401" y="4570412"/>
                    <a:pt x="2025356" y="4571682"/>
                    <a:pt x="1989484" y="4571682"/>
                  </a:cubicBezTo>
                  <a:cubicBezTo>
                    <a:pt x="1903393" y="4571682"/>
                    <a:pt x="1824477" y="4572952"/>
                    <a:pt x="1738386" y="4572952"/>
                  </a:cubicBezTo>
                  <a:cubicBezTo>
                    <a:pt x="1523159" y="4572952"/>
                    <a:pt x="1315106" y="4571682"/>
                    <a:pt x="1099879" y="4570412"/>
                  </a:cubicBezTo>
                  <a:cubicBezTo>
                    <a:pt x="970743" y="4569142"/>
                    <a:pt x="841606" y="4567872"/>
                    <a:pt x="719644" y="4566602"/>
                  </a:cubicBezTo>
                  <a:cubicBezTo>
                    <a:pt x="490069" y="4565332"/>
                    <a:pt x="260493" y="4564062"/>
                    <a:pt x="48260" y="4564062"/>
                  </a:cubicBezTo>
                  <a:cubicBezTo>
                    <a:pt x="38100" y="4564062"/>
                    <a:pt x="29210" y="4564062"/>
                    <a:pt x="19050" y="4562792"/>
                  </a:cubicBezTo>
                  <a:cubicBezTo>
                    <a:pt x="10160" y="4561522"/>
                    <a:pt x="5080" y="4555172"/>
                    <a:pt x="7620" y="4546282"/>
                  </a:cubicBezTo>
                  <a:cubicBezTo>
                    <a:pt x="16510" y="4514326"/>
                    <a:pt x="12700" y="4425279"/>
                    <a:pt x="11430" y="4332670"/>
                  </a:cubicBezTo>
                  <a:cubicBezTo>
                    <a:pt x="10160" y="4143890"/>
                    <a:pt x="6350" y="3958672"/>
                    <a:pt x="7620" y="3769892"/>
                  </a:cubicBezTo>
                  <a:cubicBezTo>
                    <a:pt x="5080" y="3534807"/>
                    <a:pt x="0" y="624747"/>
                    <a:pt x="7620" y="386101"/>
                  </a:cubicBezTo>
                  <a:cubicBezTo>
                    <a:pt x="8890" y="339796"/>
                    <a:pt x="7620" y="289930"/>
                    <a:pt x="8890" y="243625"/>
                  </a:cubicBezTo>
                  <a:cubicBezTo>
                    <a:pt x="10160" y="168826"/>
                    <a:pt x="12700" y="86903"/>
                    <a:pt x="13970" y="44450"/>
                  </a:cubicBezTo>
                  <a:cubicBezTo>
                    <a:pt x="13970" y="41910"/>
                    <a:pt x="15240" y="39370"/>
                    <a:pt x="16510" y="38100"/>
                  </a:cubicBezTo>
                  <a:cubicBezTo>
                    <a:pt x="38100" y="35560"/>
                    <a:pt x="81137" y="30480"/>
                    <a:pt x="195925" y="29210"/>
                  </a:cubicBezTo>
                  <a:cubicBezTo>
                    <a:pt x="389629" y="25400"/>
                    <a:pt x="583334" y="22860"/>
                    <a:pt x="784212" y="20320"/>
                  </a:cubicBezTo>
                  <a:cubicBezTo>
                    <a:pt x="920523" y="17780"/>
                    <a:pt x="1056834" y="16510"/>
                    <a:pt x="1185970" y="13970"/>
                  </a:cubicBezTo>
                  <a:cubicBezTo>
                    <a:pt x="1315106" y="11430"/>
                    <a:pt x="1451417" y="8890"/>
                    <a:pt x="1580553" y="8890"/>
                  </a:cubicBezTo>
                  <a:cubicBezTo>
                    <a:pt x="1724038" y="7620"/>
                    <a:pt x="1867522" y="10160"/>
                    <a:pt x="2011007" y="8890"/>
                  </a:cubicBezTo>
                  <a:cubicBezTo>
                    <a:pt x="2190363" y="8890"/>
                    <a:pt x="5440293" y="6350"/>
                    <a:pt x="5619649" y="5080"/>
                  </a:cubicBezTo>
                  <a:cubicBezTo>
                    <a:pt x="5791830" y="3810"/>
                    <a:pt x="5964012" y="2540"/>
                    <a:pt x="6143368" y="2540"/>
                  </a:cubicBezTo>
                  <a:cubicBezTo>
                    <a:pt x="6437512" y="1270"/>
                    <a:pt x="6724481" y="0"/>
                    <a:pt x="7018625" y="0"/>
                  </a:cubicBezTo>
                  <a:cubicBezTo>
                    <a:pt x="7140587" y="0"/>
                    <a:pt x="7269723" y="2540"/>
                    <a:pt x="7391685" y="2540"/>
                  </a:cubicBezTo>
                  <a:cubicBezTo>
                    <a:pt x="7728875" y="3810"/>
                    <a:pt x="8073238" y="5080"/>
                    <a:pt x="8410427" y="7620"/>
                  </a:cubicBezTo>
                  <a:cubicBezTo>
                    <a:pt x="8589783" y="8890"/>
                    <a:pt x="8769139" y="12700"/>
                    <a:pt x="8948495" y="16510"/>
                  </a:cubicBezTo>
                  <a:cubicBezTo>
                    <a:pt x="8991540" y="16510"/>
                    <a:pt x="9034586" y="16510"/>
                    <a:pt x="9070457" y="16510"/>
                  </a:cubicBezTo>
                  <a:cubicBezTo>
                    <a:pt x="9106035" y="17780"/>
                    <a:pt x="9114924" y="20320"/>
                    <a:pt x="9125085" y="21590"/>
                  </a:cubicBezTo>
                  <a:close/>
                  <a:moveTo>
                    <a:pt x="9135245" y="4558982"/>
                  </a:moveTo>
                  <a:cubicBezTo>
                    <a:pt x="9136515" y="4542472"/>
                    <a:pt x="9137785" y="4529772"/>
                    <a:pt x="9137785" y="4517072"/>
                  </a:cubicBezTo>
                  <a:cubicBezTo>
                    <a:pt x="9136515" y="4318422"/>
                    <a:pt x="9135245" y="4129643"/>
                    <a:pt x="9135245" y="3926615"/>
                  </a:cubicBezTo>
                  <a:cubicBezTo>
                    <a:pt x="9135245" y="3834006"/>
                    <a:pt x="9137785" y="3741397"/>
                    <a:pt x="9136515" y="3648788"/>
                  </a:cubicBezTo>
                  <a:cubicBezTo>
                    <a:pt x="9136515" y="3563303"/>
                    <a:pt x="9135245" y="3474256"/>
                    <a:pt x="9133975" y="3388770"/>
                  </a:cubicBezTo>
                  <a:cubicBezTo>
                    <a:pt x="9128895" y="3256981"/>
                    <a:pt x="9117465" y="528576"/>
                    <a:pt x="9117465" y="396787"/>
                  </a:cubicBezTo>
                  <a:cubicBezTo>
                    <a:pt x="9114925" y="286368"/>
                    <a:pt x="9112385" y="172388"/>
                    <a:pt x="9109845" y="63500"/>
                  </a:cubicBezTo>
                  <a:cubicBezTo>
                    <a:pt x="9108575" y="44450"/>
                    <a:pt x="9107305" y="43180"/>
                    <a:pt x="9048935" y="41910"/>
                  </a:cubicBezTo>
                  <a:cubicBezTo>
                    <a:pt x="9027412" y="41910"/>
                    <a:pt x="9013063" y="41910"/>
                    <a:pt x="8991540" y="40640"/>
                  </a:cubicBezTo>
                  <a:cubicBezTo>
                    <a:pt x="8812185" y="36830"/>
                    <a:pt x="8625654" y="31750"/>
                    <a:pt x="8446299" y="30480"/>
                  </a:cubicBezTo>
                  <a:cubicBezTo>
                    <a:pt x="8008670" y="26670"/>
                    <a:pt x="7563867" y="25400"/>
                    <a:pt x="7126239" y="22860"/>
                  </a:cubicBezTo>
                  <a:cubicBezTo>
                    <a:pt x="7061671" y="22860"/>
                    <a:pt x="6989929" y="22860"/>
                    <a:pt x="6925360" y="22860"/>
                  </a:cubicBezTo>
                  <a:cubicBezTo>
                    <a:pt x="6817747" y="22860"/>
                    <a:pt x="6710133" y="22860"/>
                    <a:pt x="6609694" y="22860"/>
                  </a:cubicBezTo>
                  <a:cubicBezTo>
                    <a:pt x="6380118" y="22860"/>
                    <a:pt x="6150543" y="22860"/>
                    <a:pt x="5928141" y="24130"/>
                  </a:cubicBezTo>
                  <a:cubicBezTo>
                    <a:pt x="5734437" y="25400"/>
                    <a:pt x="2470158" y="29210"/>
                    <a:pt x="2276454" y="29210"/>
                  </a:cubicBezTo>
                  <a:cubicBezTo>
                    <a:pt x="1960788" y="29210"/>
                    <a:pt x="1645121" y="26670"/>
                    <a:pt x="1329455" y="33020"/>
                  </a:cubicBezTo>
                  <a:cubicBezTo>
                    <a:pt x="1164447" y="36830"/>
                    <a:pt x="1006614" y="36830"/>
                    <a:pt x="848781" y="38100"/>
                  </a:cubicBezTo>
                  <a:cubicBezTo>
                    <a:pt x="576160" y="41910"/>
                    <a:pt x="303539" y="45720"/>
                    <a:pt x="49530" y="50800"/>
                  </a:cubicBezTo>
                  <a:cubicBezTo>
                    <a:pt x="36830" y="50800"/>
                    <a:pt x="34290" y="53340"/>
                    <a:pt x="33020" y="76217"/>
                  </a:cubicBezTo>
                  <a:cubicBezTo>
                    <a:pt x="31750" y="140331"/>
                    <a:pt x="31750" y="204445"/>
                    <a:pt x="30480" y="268559"/>
                  </a:cubicBezTo>
                  <a:cubicBezTo>
                    <a:pt x="29210" y="375415"/>
                    <a:pt x="26670" y="478710"/>
                    <a:pt x="25400" y="585567"/>
                  </a:cubicBezTo>
                  <a:cubicBezTo>
                    <a:pt x="20320" y="699547"/>
                    <a:pt x="26670" y="3484941"/>
                    <a:pt x="29210" y="3598921"/>
                  </a:cubicBezTo>
                  <a:cubicBezTo>
                    <a:pt x="29210" y="3720026"/>
                    <a:pt x="29210" y="3844692"/>
                    <a:pt x="30480" y="3965796"/>
                  </a:cubicBezTo>
                  <a:cubicBezTo>
                    <a:pt x="30480" y="4054843"/>
                    <a:pt x="33020" y="4143890"/>
                    <a:pt x="33020" y="4232937"/>
                  </a:cubicBezTo>
                  <a:cubicBezTo>
                    <a:pt x="33020" y="4329108"/>
                    <a:pt x="33020" y="4425279"/>
                    <a:pt x="31750" y="4517072"/>
                  </a:cubicBezTo>
                  <a:cubicBezTo>
                    <a:pt x="31750" y="4520882"/>
                    <a:pt x="31750" y="4523422"/>
                    <a:pt x="31750" y="4527232"/>
                  </a:cubicBezTo>
                  <a:cubicBezTo>
                    <a:pt x="31750" y="4537392"/>
                    <a:pt x="35560" y="4541202"/>
                    <a:pt x="44450" y="4541202"/>
                  </a:cubicBezTo>
                  <a:cubicBezTo>
                    <a:pt x="95486" y="4541202"/>
                    <a:pt x="195925" y="4542472"/>
                    <a:pt x="289190" y="4542472"/>
                  </a:cubicBezTo>
                  <a:cubicBezTo>
                    <a:pt x="425501" y="4542472"/>
                    <a:pt x="568985" y="4539932"/>
                    <a:pt x="705296" y="4542472"/>
                  </a:cubicBezTo>
                  <a:cubicBezTo>
                    <a:pt x="927697" y="4546282"/>
                    <a:pt x="1150099" y="4548822"/>
                    <a:pt x="1372500" y="4547552"/>
                  </a:cubicBezTo>
                  <a:cubicBezTo>
                    <a:pt x="1515985" y="4546282"/>
                    <a:pt x="1652295" y="4548822"/>
                    <a:pt x="1795780" y="4548822"/>
                  </a:cubicBezTo>
                  <a:cubicBezTo>
                    <a:pt x="2003833" y="4548822"/>
                    <a:pt x="2211886" y="4547552"/>
                    <a:pt x="2419939" y="4548822"/>
                  </a:cubicBezTo>
                  <a:cubicBezTo>
                    <a:pt x="2728431" y="4550092"/>
                    <a:pt x="6114671" y="4539932"/>
                    <a:pt x="6430338" y="4542472"/>
                  </a:cubicBezTo>
                  <a:cubicBezTo>
                    <a:pt x="6566648" y="4543742"/>
                    <a:pt x="6702958" y="4545012"/>
                    <a:pt x="6832095" y="4545012"/>
                  </a:cubicBezTo>
                  <a:cubicBezTo>
                    <a:pt x="7068845" y="4547552"/>
                    <a:pt x="7298421" y="4543742"/>
                    <a:pt x="7535170" y="4547552"/>
                  </a:cubicBezTo>
                  <a:cubicBezTo>
                    <a:pt x="7728875" y="4550092"/>
                    <a:pt x="7922579" y="4550092"/>
                    <a:pt x="8116284" y="4552632"/>
                  </a:cubicBezTo>
                  <a:cubicBezTo>
                    <a:pt x="8403253" y="4556442"/>
                    <a:pt x="8690222" y="4558982"/>
                    <a:pt x="8977193" y="4560252"/>
                  </a:cubicBezTo>
                  <a:cubicBezTo>
                    <a:pt x="9084806" y="4560252"/>
                    <a:pt x="9114924" y="4558982"/>
                    <a:pt x="9135245" y="4558982"/>
                  </a:cubicBezTo>
                  <a:close/>
                </a:path>
              </a:pathLst>
            </a:custGeom>
            <a:solidFill>
              <a:srgbClr val="FFC7C7"/>
            </a:solidFill>
          </p:spPr>
        </p:sp>
      </p:grpSp>
      <p:sp>
        <p:nvSpPr>
          <p:cNvPr id="10" name="TextBox 10"/>
          <p:cNvSpPr txBox="1"/>
          <p:nvPr/>
        </p:nvSpPr>
        <p:spPr>
          <a:xfrm>
            <a:off x="2514043" y="1597627"/>
            <a:ext cx="13259915" cy="1135380"/>
          </a:xfrm>
          <a:prstGeom prst="rect">
            <a:avLst/>
          </a:prstGeom>
        </p:spPr>
        <p:txBody>
          <a:bodyPr lIns="0" tIns="0" rIns="0" bIns="0" rtlCol="0" anchor="t">
            <a:spAutoFit/>
          </a:bodyPr>
          <a:lstStyle/>
          <a:p>
            <a:pPr algn="ctr">
              <a:lnSpc>
                <a:spcPts val="7200"/>
              </a:lnSpc>
            </a:pPr>
            <a:r>
              <a:rPr lang="en-US" sz="7200" spc="-288">
                <a:solidFill>
                  <a:srgbClr val="85D6A8"/>
                </a:solidFill>
                <a:latin typeface="Gaegu Bold Bold"/>
              </a:rPr>
              <a:t>steps to find unmixing matrix W</a:t>
            </a:r>
          </a:p>
        </p:txBody>
      </p:sp>
      <p:sp>
        <p:nvSpPr>
          <p:cNvPr id="11" name="TextBox 11"/>
          <p:cNvSpPr txBox="1"/>
          <p:nvPr/>
        </p:nvSpPr>
        <p:spPr>
          <a:xfrm>
            <a:off x="2728530" y="4780565"/>
            <a:ext cx="13537394" cy="1457325"/>
          </a:xfrm>
          <a:prstGeom prst="rect">
            <a:avLst/>
          </a:prstGeom>
        </p:spPr>
        <p:txBody>
          <a:bodyPr lIns="0" tIns="0" rIns="0" bIns="0" rtlCol="0" anchor="t">
            <a:spAutoFit/>
          </a:bodyPr>
          <a:lstStyle/>
          <a:p>
            <a:pPr marL="971540" lvl="1" indent="-485770">
              <a:lnSpc>
                <a:spcPts val="5399"/>
              </a:lnSpc>
              <a:buFont typeface="Arial"/>
              <a:buChar char="•"/>
            </a:pPr>
            <a:r>
              <a:rPr lang="en-US" sz="4499">
                <a:solidFill>
                  <a:srgbClr val="FFFFFF"/>
                </a:solidFill>
                <a:latin typeface="Gaegu Bold"/>
              </a:rPr>
              <a:t> Covariance of observed data gives U and ∑</a:t>
            </a:r>
          </a:p>
          <a:p>
            <a:pPr marL="971540" lvl="1" indent="-485770">
              <a:lnSpc>
                <a:spcPts val="5399"/>
              </a:lnSpc>
              <a:spcBef>
                <a:spcPct val="0"/>
              </a:spcBef>
              <a:buFont typeface="Arial"/>
              <a:buChar char="•"/>
            </a:pPr>
            <a:r>
              <a:rPr lang="en-US" sz="4499">
                <a:solidFill>
                  <a:srgbClr val="FFFFFF"/>
                </a:solidFill>
                <a:latin typeface="Gaegu Bold"/>
              </a:rPr>
              <a:t> Independence of the sources gives V</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00185">
            <a:off x="17536252" y="8452841"/>
            <a:ext cx="1419015" cy="1495130"/>
          </a:xfrm>
          <a:prstGeom prst="rect">
            <a:avLst/>
          </a:prstGeom>
        </p:spPr>
      </p:pic>
      <p:pic>
        <p:nvPicPr>
          <p:cNvPr id="7" name="Picture 7"/>
          <p:cNvPicPr>
            <a:picLocks noChangeAspect="1"/>
          </p:cNvPicPr>
          <p:nvPr/>
        </p:nvPicPr>
        <p:blipFill>
          <a:blip r:embed="rId12"/>
          <a:srcRect r="2498" b="6888"/>
          <a:stretch>
            <a:fillRect/>
          </a:stretch>
        </p:blipFill>
        <p:spPr>
          <a:xfrm>
            <a:off x="8533780" y="2750831"/>
            <a:ext cx="8725520" cy="3308239"/>
          </a:xfrm>
          <a:prstGeom prst="rect">
            <a:avLst/>
          </a:prstGeom>
        </p:spPr>
      </p:pic>
      <p:pic>
        <p:nvPicPr>
          <p:cNvPr id="8" name="Picture 8"/>
          <p:cNvPicPr>
            <a:picLocks noChangeAspect="1"/>
          </p:cNvPicPr>
          <p:nvPr/>
        </p:nvPicPr>
        <p:blipFill>
          <a:blip r:embed="rId13"/>
          <a:srcRect r="5654" b="17138"/>
          <a:stretch>
            <a:fillRect/>
          </a:stretch>
        </p:blipFill>
        <p:spPr>
          <a:xfrm>
            <a:off x="8533780" y="6059070"/>
            <a:ext cx="2838115" cy="1040102"/>
          </a:xfrm>
          <a:prstGeom prst="rect">
            <a:avLst/>
          </a:prstGeom>
        </p:spPr>
      </p:pic>
      <p:pic>
        <p:nvPicPr>
          <p:cNvPr id="9" name="Picture 9"/>
          <p:cNvPicPr>
            <a:picLocks noChangeAspect="1"/>
          </p:cNvPicPr>
          <p:nvPr/>
        </p:nvPicPr>
        <p:blipFill>
          <a:blip r:embed="rId14"/>
          <a:srcRect/>
          <a:stretch>
            <a:fillRect/>
          </a:stretch>
        </p:blipFill>
        <p:spPr>
          <a:xfrm>
            <a:off x="6996788" y="8078915"/>
            <a:ext cx="3322726" cy="980204"/>
          </a:xfrm>
          <a:prstGeom prst="rect">
            <a:avLst/>
          </a:prstGeom>
        </p:spPr>
      </p:pic>
      <p:sp>
        <p:nvSpPr>
          <p:cNvPr id="10" name="TextBox 10"/>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FBE675"/>
                </a:solidFill>
                <a:latin typeface="Gaegu Bold"/>
              </a:rPr>
              <a:t>finding U and ∑</a:t>
            </a:r>
          </a:p>
        </p:txBody>
      </p:sp>
      <p:sp>
        <p:nvSpPr>
          <p:cNvPr id="11" name="TextBox 11"/>
          <p:cNvSpPr txBox="1"/>
          <p:nvPr/>
        </p:nvSpPr>
        <p:spPr>
          <a:xfrm>
            <a:off x="1050999" y="2756105"/>
            <a:ext cx="7663370"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a:rPr>
              <a:t> Covariance of observed data :</a:t>
            </a:r>
          </a:p>
        </p:txBody>
      </p:sp>
      <p:sp>
        <p:nvSpPr>
          <p:cNvPr id="12" name="TextBox 12"/>
          <p:cNvSpPr txBox="1"/>
          <p:nvPr/>
        </p:nvSpPr>
        <p:spPr>
          <a:xfrm>
            <a:off x="1318621" y="6199046"/>
            <a:ext cx="7772148"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a:rPr>
              <a:t> Covariance of source vector:</a:t>
            </a:r>
          </a:p>
        </p:txBody>
      </p:sp>
      <p:sp>
        <p:nvSpPr>
          <p:cNvPr id="13" name="TextBox 13"/>
          <p:cNvSpPr txBox="1"/>
          <p:nvPr/>
        </p:nvSpPr>
        <p:spPr>
          <a:xfrm>
            <a:off x="1318621" y="8126104"/>
            <a:ext cx="5678167"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a:rPr>
              <a:t>Simplified expression: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27821">
            <a:off x="15800158" y="8925212"/>
            <a:ext cx="931532" cy="13699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1958"/>
          <a:stretch>
            <a:fillRect/>
          </a:stretch>
        </p:blipFill>
        <p:spPr>
          <a:xfrm>
            <a:off x="18064395" y="5943815"/>
            <a:ext cx="1120666" cy="98821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72537" flipH="1">
            <a:off x="-373979" y="2178621"/>
            <a:ext cx="747959" cy="128555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328514">
            <a:off x="3154067" y="9812703"/>
            <a:ext cx="971559" cy="94859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87158">
            <a:off x="14993887" y="-44967"/>
            <a:ext cx="946329" cy="648666"/>
          </a:xfrm>
          <a:prstGeom prst="rect">
            <a:avLst/>
          </a:prstGeom>
        </p:spPr>
      </p:pic>
      <p:pic>
        <p:nvPicPr>
          <p:cNvPr id="7" name="Picture 7"/>
          <p:cNvPicPr>
            <a:picLocks noChangeAspect="1"/>
          </p:cNvPicPr>
          <p:nvPr/>
        </p:nvPicPr>
        <p:blipFill>
          <a:blip r:embed="rId12"/>
          <a:srcRect/>
          <a:stretch>
            <a:fillRect/>
          </a:stretch>
        </p:blipFill>
        <p:spPr>
          <a:xfrm>
            <a:off x="7616687" y="3411030"/>
            <a:ext cx="4979032" cy="885373"/>
          </a:xfrm>
          <a:prstGeom prst="rect">
            <a:avLst/>
          </a:prstGeom>
        </p:spPr>
      </p:pic>
      <p:pic>
        <p:nvPicPr>
          <p:cNvPr id="8" name="Picture 8"/>
          <p:cNvPicPr>
            <a:picLocks noChangeAspect="1"/>
          </p:cNvPicPr>
          <p:nvPr/>
        </p:nvPicPr>
        <p:blipFill>
          <a:blip r:embed="rId13"/>
          <a:srcRect/>
          <a:stretch>
            <a:fillRect/>
          </a:stretch>
        </p:blipFill>
        <p:spPr>
          <a:xfrm>
            <a:off x="7616687" y="4482783"/>
            <a:ext cx="2550483" cy="833021"/>
          </a:xfrm>
          <a:prstGeom prst="rect">
            <a:avLst/>
          </a:prstGeom>
        </p:spPr>
      </p:pic>
      <p:pic>
        <p:nvPicPr>
          <p:cNvPr id="9" name="Picture 9"/>
          <p:cNvPicPr>
            <a:picLocks noChangeAspect="1"/>
          </p:cNvPicPr>
          <p:nvPr/>
        </p:nvPicPr>
        <p:blipFill>
          <a:blip r:embed="rId14"/>
          <a:srcRect/>
          <a:stretch>
            <a:fillRect/>
          </a:stretch>
        </p:blipFill>
        <p:spPr>
          <a:xfrm>
            <a:off x="7616687" y="5439629"/>
            <a:ext cx="3744603" cy="690968"/>
          </a:xfrm>
          <a:prstGeom prst="rect">
            <a:avLst/>
          </a:prstGeom>
        </p:spPr>
      </p:pic>
      <p:pic>
        <p:nvPicPr>
          <p:cNvPr id="10" name="Picture 10"/>
          <p:cNvPicPr>
            <a:picLocks noChangeAspect="1"/>
          </p:cNvPicPr>
          <p:nvPr/>
        </p:nvPicPr>
        <p:blipFill>
          <a:blip r:embed="rId15"/>
          <a:srcRect/>
          <a:stretch>
            <a:fillRect/>
          </a:stretch>
        </p:blipFill>
        <p:spPr>
          <a:xfrm>
            <a:off x="7616687" y="7138938"/>
            <a:ext cx="2168150" cy="743366"/>
          </a:xfrm>
          <a:prstGeom prst="rect">
            <a:avLst/>
          </a:prstGeom>
        </p:spPr>
      </p:pic>
      <p:pic>
        <p:nvPicPr>
          <p:cNvPr id="11" name="Picture 11"/>
          <p:cNvPicPr>
            <a:picLocks noChangeAspect="1"/>
          </p:cNvPicPr>
          <p:nvPr/>
        </p:nvPicPr>
        <p:blipFill>
          <a:blip r:embed="rId16"/>
          <a:srcRect/>
          <a:stretch>
            <a:fillRect/>
          </a:stretch>
        </p:blipFill>
        <p:spPr>
          <a:xfrm>
            <a:off x="7715079" y="8382664"/>
            <a:ext cx="3402418" cy="1067179"/>
          </a:xfrm>
          <a:prstGeom prst="rect">
            <a:avLst/>
          </a:prstGeom>
        </p:spPr>
      </p:pic>
      <p:sp>
        <p:nvSpPr>
          <p:cNvPr id="12" name="TextBox 12"/>
          <p:cNvSpPr txBox="1"/>
          <p:nvPr/>
        </p:nvSpPr>
        <p:spPr>
          <a:xfrm>
            <a:off x="2514043" y="873420"/>
            <a:ext cx="13259915" cy="1263011"/>
          </a:xfrm>
          <a:prstGeom prst="rect">
            <a:avLst/>
          </a:prstGeom>
        </p:spPr>
        <p:txBody>
          <a:bodyPr lIns="0" tIns="0" rIns="0" bIns="0" rtlCol="0" anchor="t">
            <a:spAutoFit/>
          </a:bodyPr>
          <a:lstStyle/>
          <a:p>
            <a:pPr algn="ctr">
              <a:lnSpc>
                <a:spcPts val="8099"/>
              </a:lnSpc>
            </a:pPr>
            <a:r>
              <a:rPr lang="en-US" sz="8099" spc="-323">
                <a:solidFill>
                  <a:srgbClr val="85D6A8"/>
                </a:solidFill>
                <a:latin typeface="Gaegu Bold Bold"/>
              </a:rPr>
              <a:t>Whitening</a:t>
            </a:r>
          </a:p>
        </p:txBody>
      </p:sp>
      <p:sp>
        <p:nvSpPr>
          <p:cNvPr id="13" name="TextBox 13"/>
          <p:cNvSpPr txBox="1"/>
          <p:nvPr/>
        </p:nvSpPr>
        <p:spPr>
          <a:xfrm>
            <a:off x="2514043" y="2378485"/>
            <a:ext cx="5871144"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Original formulation:</a:t>
            </a:r>
          </a:p>
        </p:txBody>
      </p:sp>
      <p:sp>
        <p:nvSpPr>
          <p:cNvPr id="14" name="TextBox 14"/>
          <p:cNvSpPr txBox="1"/>
          <p:nvPr/>
        </p:nvSpPr>
        <p:spPr>
          <a:xfrm>
            <a:off x="7956417" y="2041181"/>
            <a:ext cx="2016838" cy="1297431"/>
          </a:xfrm>
          <a:prstGeom prst="rect">
            <a:avLst/>
          </a:prstGeom>
        </p:spPr>
        <p:txBody>
          <a:bodyPr lIns="0" tIns="0" rIns="0" bIns="0" rtlCol="0" anchor="t">
            <a:spAutoFit/>
          </a:bodyPr>
          <a:lstStyle/>
          <a:p>
            <a:pPr>
              <a:lnSpc>
                <a:spcPts val="9319"/>
              </a:lnSpc>
            </a:pPr>
            <a:r>
              <a:rPr lang="en-US" sz="6656">
                <a:solidFill>
                  <a:srgbClr val="FFFFFF"/>
                </a:solidFill>
                <a:latin typeface="Gaegu Light"/>
              </a:rPr>
              <a:t>x=As</a:t>
            </a:r>
          </a:p>
        </p:txBody>
      </p:sp>
      <p:sp>
        <p:nvSpPr>
          <p:cNvPr id="15" name="TextBox 15"/>
          <p:cNvSpPr txBox="1"/>
          <p:nvPr/>
        </p:nvSpPr>
        <p:spPr>
          <a:xfrm>
            <a:off x="5677060" y="3410804"/>
            <a:ext cx="2038019"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Where, </a:t>
            </a:r>
          </a:p>
        </p:txBody>
      </p:sp>
      <p:sp>
        <p:nvSpPr>
          <p:cNvPr id="16" name="TextBox 16"/>
          <p:cNvSpPr txBox="1"/>
          <p:nvPr/>
        </p:nvSpPr>
        <p:spPr>
          <a:xfrm>
            <a:off x="5829460" y="4439504"/>
            <a:ext cx="2038019"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so,</a:t>
            </a:r>
          </a:p>
        </p:txBody>
      </p:sp>
      <p:sp>
        <p:nvSpPr>
          <p:cNvPr id="17" name="TextBox 17"/>
          <p:cNvSpPr txBox="1"/>
          <p:nvPr/>
        </p:nvSpPr>
        <p:spPr>
          <a:xfrm>
            <a:off x="5677060" y="5458679"/>
            <a:ext cx="2038019"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define:</a:t>
            </a:r>
          </a:p>
        </p:txBody>
      </p:sp>
      <p:sp>
        <p:nvSpPr>
          <p:cNvPr id="18" name="TextBox 18"/>
          <p:cNvSpPr txBox="1"/>
          <p:nvPr/>
        </p:nvSpPr>
        <p:spPr>
          <a:xfrm>
            <a:off x="4317763" y="6932032"/>
            <a:ext cx="3397315"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Xw is white:</a:t>
            </a:r>
          </a:p>
        </p:txBody>
      </p:sp>
      <p:sp>
        <p:nvSpPr>
          <p:cNvPr id="19" name="TextBox 19"/>
          <p:cNvSpPr txBox="1"/>
          <p:nvPr/>
        </p:nvSpPr>
        <p:spPr>
          <a:xfrm>
            <a:off x="2114752" y="8135204"/>
            <a:ext cx="5841665"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simplified formulation: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00185">
            <a:off x="17536252" y="8452841"/>
            <a:ext cx="1419015" cy="1495130"/>
          </a:xfrm>
          <a:prstGeom prst="rect">
            <a:avLst/>
          </a:prstGeom>
        </p:spPr>
      </p:pic>
      <p:pic>
        <p:nvPicPr>
          <p:cNvPr id="7" name="Picture 7"/>
          <p:cNvPicPr>
            <a:picLocks noChangeAspect="1"/>
          </p:cNvPicPr>
          <p:nvPr/>
        </p:nvPicPr>
        <p:blipFill>
          <a:blip r:embed="rId12"/>
          <a:srcRect/>
          <a:stretch>
            <a:fillRect/>
          </a:stretch>
        </p:blipFill>
        <p:spPr>
          <a:xfrm>
            <a:off x="5013883" y="3537155"/>
            <a:ext cx="8153774" cy="1911989"/>
          </a:xfrm>
          <a:prstGeom prst="rect">
            <a:avLst/>
          </a:prstGeom>
        </p:spPr>
      </p:pic>
      <p:pic>
        <p:nvPicPr>
          <p:cNvPr id="8" name="Picture 8"/>
          <p:cNvPicPr>
            <a:picLocks noChangeAspect="1"/>
          </p:cNvPicPr>
          <p:nvPr/>
        </p:nvPicPr>
        <p:blipFill>
          <a:blip r:embed="rId13"/>
          <a:srcRect t="22371" b="19866"/>
          <a:stretch>
            <a:fillRect/>
          </a:stretch>
        </p:blipFill>
        <p:spPr>
          <a:xfrm>
            <a:off x="4102977" y="5989184"/>
            <a:ext cx="9975586" cy="817086"/>
          </a:xfrm>
          <a:prstGeom prst="rect">
            <a:avLst/>
          </a:prstGeom>
        </p:spPr>
      </p:pic>
      <p:sp>
        <p:nvSpPr>
          <p:cNvPr id="9" name="TextBox 9"/>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FBE675"/>
                </a:solidFill>
                <a:latin typeface="Gaegu Bold"/>
              </a:rPr>
              <a:t>Estmating V</a:t>
            </a:r>
          </a:p>
        </p:txBody>
      </p:sp>
      <p:sp>
        <p:nvSpPr>
          <p:cNvPr id="10" name="TextBox 10"/>
          <p:cNvSpPr txBox="1"/>
          <p:nvPr/>
        </p:nvSpPr>
        <p:spPr>
          <a:xfrm>
            <a:off x="1050999" y="2756105"/>
            <a:ext cx="17237001"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a:rPr>
              <a:t>Maximum likelihood Estimation sources are statistically independent: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00185">
            <a:off x="17536252" y="8452841"/>
            <a:ext cx="1419015" cy="1495130"/>
          </a:xfrm>
          <a:prstGeom prst="rect">
            <a:avLst/>
          </a:prstGeom>
        </p:spPr>
      </p:pic>
      <p:pic>
        <p:nvPicPr>
          <p:cNvPr id="7" name="Picture 7"/>
          <p:cNvPicPr>
            <a:picLocks noChangeAspect="1"/>
          </p:cNvPicPr>
          <p:nvPr/>
        </p:nvPicPr>
        <p:blipFill>
          <a:blip r:embed="rId12"/>
          <a:srcRect/>
          <a:stretch>
            <a:fillRect/>
          </a:stretch>
        </p:blipFill>
        <p:spPr>
          <a:xfrm>
            <a:off x="10059785" y="4953509"/>
            <a:ext cx="2213792" cy="866266"/>
          </a:xfrm>
          <a:prstGeom prst="rect">
            <a:avLst/>
          </a:prstGeom>
        </p:spPr>
      </p:pic>
      <p:pic>
        <p:nvPicPr>
          <p:cNvPr id="8" name="Picture 8"/>
          <p:cNvPicPr>
            <a:picLocks noChangeAspect="1"/>
          </p:cNvPicPr>
          <p:nvPr/>
        </p:nvPicPr>
        <p:blipFill>
          <a:blip r:embed="rId13"/>
          <a:srcRect/>
          <a:stretch>
            <a:fillRect/>
          </a:stretch>
        </p:blipFill>
        <p:spPr>
          <a:xfrm>
            <a:off x="5494256" y="6191250"/>
            <a:ext cx="7947713" cy="1093605"/>
          </a:xfrm>
          <a:prstGeom prst="rect">
            <a:avLst/>
          </a:prstGeom>
        </p:spPr>
      </p:pic>
      <p:sp>
        <p:nvSpPr>
          <p:cNvPr id="9" name="TextBox 9"/>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85D6A8"/>
                </a:solidFill>
                <a:latin typeface="Gaegu Bold"/>
              </a:rPr>
              <a:t>FINALLY</a:t>
            </a:r>
          </a:p>
        </p:txBody>
      </p:sp>
      <p:sp>
        <p:nvSpPr>
          <p:cNvPr id="10" name="TextBox 10"/>
          <p:cNvSpPr txBox="1"/>
          <p:nvPr/>
        </p:nvSpPr>
        <p:spPr>
          <a:xfrm>
            <a:off x="5112688" y="2417967"/>
            <a:ext cx="6862566"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Now we found U, V and ∑</a:t>
            </a:r>
          </a:p>
        </p:txBody>
      </p:sp>
      <p:grpSp>
        <p:nvGrpSpPr>
          <p:cNvPr id="11" name="Group 11"/>
          <p:cNvGrpSpPr/>
          <p:nvPr/>
        </p:nvGrpSpPr>
        <p:grpSpPr>
          <a:xfrm>
            <a:off x="4814365" y="3770517"/>
            <a:ext cx="7459212" cy="1002156"/>
            <a:chOff x="0" y="0"/>
            <a:chExt cx="9945616" cy="1336208"/>
          </a:xfrm>
        </p:grpSpPr>
        <p:sp>
          <p:nvSpPr>
            <p:cNvPr id="12" name="TextBox 12"/>
            <p:cNvSpPr txBox="1"/>
            <p:nvPr/>
          </p:nvSpPr>
          <p:spPr>
            <a:xfrm>
              <a:off x="0" y="90963"/>
              <a:ext cx="7828192" cy="1006475"/>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Bold"/>
                </a:rPr>
                <a:t>Original formulation:</a:t>
              </a:r>
            </a:p>
          </p:txBody>
        </p:sp>
        <p:sp>
          <p:nvSpPr>
            <p:cNvPr id="13" name="TextBox 13"/>
            <p:cNvSpPr txBox="1"/>
            <p:nvPr/>
          </p:nvSpPr>
          <p:spPr>
            <a:xfrm>
              <a:off x="7256499" y="-295275"/>
              <a:ext cx="2689117" cy="1631483"/>
            </a:xfrm>
            <a:prstGeom prst="rect">
              <a:avLst/>
            </a:prstGeom>
          </p:spPr>
          <p:txBody>
            <a:bodyPr lIns="0" tIns="0" rIns="0" bIns="0" rtlCol="0" anchor="t">
              <a:spAutoFit/>
            </a:bodyPr>
            <a:lstStyle/>
            <a:p>
              <a:pPr>
                <a:lnSpc>
                  <a:spcPts val="9319"/>
                </a:lnSpc>
              </a:pPr>
              <a:r>
                <a:rPr lang="en-US" sz="6656">
                  <a:solidFill>
                    <a:srgbClr val="FFFFFF"/>
                  </a:solidFill>
                  <a:latin typeface="Gaegu Light"/>
                </a:rPr>
                <a:t>x=As</a:t>
              </a:r>
            </a:p>
          </p:txBody>
        </p:sp>
      </p:grpSp>
      <p:sp>
        <p:nvSpPr>
          <p:cNvPr id="14" name="TextBox 14"/>
          <p:cNvSpPr txBox="1"/>
          <p:nvPr/>
        </p:nvSpPr>
        <p:spPr>
          <a:xfrm>
            <a:off x="8526538" y="5038725"/>
            <a:ext cx="1234924" cy="781050"/>
          </a:xfrm>
          <a:prstGeom prst="rect">
            <a:avLst/>
          </a:prstGeom>
        </p:spPr>
        <p:txBody>
          <a:bodyPr lIns="0" tIns="0" rIns="0" bIns="0" rtlCol="0" anchor="t">
            <a:spAutoFit/>
          </a:bodyPr>
          <a:lstStyle/>
          <a:p>
            <a:pPr>
              <a:lnSpc>
                <a:spcPts val="5399"/>
              </a:lnSpc>
              <a:spcBef>
                <a:spcPct val="0"/>
              </a:spcBef>
            </a:pPr>
            <a:r>
              <a:rPr lang="en-US" sz="4499">
                <a:solidFill>
                  <a:srgbClr val="FFFFFF"/>
                </a:solidFill>
                <a:latin typeface="Gaegu Bold"/>
              </a:rPr>
              <a:t>I.e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3800185">
            <a:off x="17536252" y="8452841"/>
            <a:ext cx="1419015" cy="1495130"/>
          </a:xfrm>
          <a:prstGeom prst="rect">
            <a:avLst/>
          </a:prstGeom>
        </p:spPr>
      </p:pic>
      <p:pic>
        <p:nvPicPr>
          <p:cNvPr id="7" name="Picture 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478853" y="3320271"/>
            <a:ext cx="812969" cy="1158375"/>
          </a:xfrm>
          <a:prstGeom prst="rect">
            <a:avLst/>
          </a:prstGeom>
        </p:spPr>
      </p:pic>
      <p:pic>
        <p:nvPicPr>
          <p:cNvPr id="8" name="Picture 8"/>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478853" y="5808353"/>
            <a:ext cx="812969" cy="1158375"/>
          </a:xfrm>
          <a:prstGeom prst="rect">
            <a:avLst/>
          </a:prstGeom>
        </p:spPr>
      </p:pic>
      <p:grpSp>
        <p:nvGrpSpPr>
          <p:cNvPr id="9" name="Group 9"/>
          <p:cNvGrpSpPr/>
          <p:nvPr/>
        </p:nvGrpSpPr>
        <p:grpSpPr>
          <a:xfrm>
            <a:off x="7666499" y="4478647"/>
            <a:ext cx="3058761" cy="1746495"/>
            <a:chOff x="0" y="0"/>
            <a:chExt cx="805600" cy="459982"/>
          </a:xfrm>
        </p:grpSpPr>
        <p:sp>
          <p:nvSpPr>
            <p:cNvPr id="10" name="Freeform 10"/>
            <p:cNvSpPr/>
            <p:nvPr/>
          </p:nvSpPr>
          <p:spPr>
            <a:xfrm>
              <a:off x="0" y="0"/>
              <a:ext cx="805600" cy="459982"/>
            </a:xfrm>
            <a:custGeom>
              <a:avLst/>
              <a:gdLst/>
              <a:ahLst/>
              <a:cxnLst/>
              <a:rect l="l" t="t" r="r" b="b"/>
              <a:pathLst>
                <a:path w="805600" h="459982">
                  <a:moveTo>
                    <a:pt x="0" y="0"/>
                  </a:moveTo>
                  <a:lnTo>
                    <a:pt x="805600" y="0"/>
                  </a:lnTo>
                  <a:lnTo>
                    <a:pt x="805600" y="459982"/>
                  </a:lnTo>
                  <a:lnTo>
                    <a:pt x="0" y="459982"/>
                  </a:lnTo>
                  <a:close/>
                </a:path>
              </a:pathLst>
            </a:custGeom>
            <a:solidFill>
              <a:srgbClr val="F47279"/>
            </a:solidFill>
          </p:spPr>
        </p:sp>
        <p:sp>
          <p:nvSpPr>
            <p:cNvPr id="11" name="TextBox 11"/>
            <p:cNvSpPr txBox="1"/>
            <p:nvPr/>
          </p:nvSpPr>
          <p:spPr>
            <a:xfrm>
              <a:off x="0" y="-285750"/>
              <a:ext cx="812800" cy="1098550"/>
            </a:xfrm>
            <a:prstGeom prst="rect">
              <a:avLst/>
            </a:prstGeom>
          </p:spPr>
          <p:txBody>
            <a:bodyPr lIns="50800" tIns="50800" rIns="50800" bIns="50800" rtlCol="0" anchor="ctr"/>
            <a:lstStyle/>
            <a:p>
              <a:pPr algn="ctr">
                <a:lnSpc>
                  <a:spcPts val="9379"/>
                </a:lnSpc>
              </a:pPr>
              <a:r>
                <a:rPr lang="en-US" sz="6699">
                  <a:solidFill>
                    <a:srgbClr val="000000"/>
                  </a:solidFill>
                  <a:latin typeface="Gaegu Light Bold"/>
                </a:rPr>
                <a:t>ICA</a:t>
              </a:r>
            </a:p>
          </p:txBody>
        </p:sp>
      </p:grpSp>
      <p:sp>
        <p:nvSpPr>
          <p:cNvPr id="12" name="TextBox 12"/>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FBE675"/>
                </a:solidFill>
                <a:latin typeface="Gaegu Bold"/>
              </a:rPr>
              <a:t>Results</a:t>
            </a:r>
          </a:p>
        </p:txBody>
      </p:sp>
      <p:sp>
        <p:nvSpPr>
          <p:cNvPr id="13" name="AutoShape 13"/>
          <p:cNvSpPr/>
          <p:nvPr/>
        </p:nvSpPr>
        <p:spPr>
          <a:xfrm rot="2112892">
            <a:off x="5322873" y="4606627"/>
            <a:ext cx="2518771" cy="0"/>
          </a:xfrm>
          <a:prstGeom prst="line">
            <a:avLst/>
          </a:prstGeom>
          <a:ln w="38100" cap="flat">
            <a:solidFill>
              <a:srgbClr val="FFFFFF"/>
            </a:solidFill>
            <a:prstDash val="solid"/>
            <a:headEnd type="none" w="sm" len="sm"/>
            <a:tailEnd type="arrow" w="med" len="sm"/>
          </a:ln>
        </p:spPr>
      </p:sp>
      <p:sp>
        <p:nvSpPr>
          <p:cNvPr id="14" name="AutoShape 14"/>
          <p:cNvSpPr/>
          <p:nvPr/>
        </p:nvSpPr>
        <p:spPr>
          <a:xfrm rot="-1450728">
            <a:off x="5443467" y="5905866"/>
            <a:ext cx="2258989" cy="0"/>
          </a:xfrm>
          <a:prstGeom prst="line">
            <a:avLst/>
          </a:prstGeom>
          <a:ln w="38100" cap="flat">
            <a:solidFill>
              <a:srgbClr val="FFFFFF"/>
            </a:solidFill>
            <a:prstDash val="solid"/>
            <a:headEnd type="none" w="sm" len="sm"/>
            <a:tailEnd type="arrow" w="med" len="sm"/>
          </a:ln>
        </p:spPr>
      </p:sp>
      <p:sp>
        <p:nvSpPr>
          <p:cNvPr id="15" name="AutoShape 15"/>
          <p:cNvSpPr/>
          <p:nvPr/>
        </p:nvSpPr>
        <p:spPr>
          <a:xfrm rot="-1950162">
            <a:off x="10597985" y="4900983"/>
            <a:ext cx="1625132" cy="0"/>
          </a:xfrm>
          <a:prstGeom prst="line">
            <a:avLst/>
          </a:prstGeom>
          <a:ln w="28575" cap="flat">
            <a:solidFill>
              <a:srgbClr val="FFFFFF"/>
            </a:solidFill>
            <a:prstDash val="solid"/>
            <a:headEnd type="none" w="sm" len="sm"/>
            <a:tailEnd type="arrow" w="med" len="sm"/>
          </a:ln>
        </p:spPr>
      </p:sp>
      <p:sp>
        <p:nvSpPr>
          <p:cNvPr id="16" name="AutoShape 16"/>
          <p:cNvSpPr/>
          <p:nvPr/>
        </p:nvSpPr>
        <p:spPr>
          <a:xfrm rot="1941470">
            <a:off x="10598584" y="5774230"/>
            <a:ext cx="1631612" cy="0"/>
          </a:xfrm>
          <a:prstGeom prst="line">
            <a:avLst/>
          </a:prstGeom>
          <a:ln w="28575" cap="flat">
            <a:solidFill>
              <a:srgbClr val="FFFFFF"/>
            </a:solidFill>
            <a:prstDash val="solid"/>
            <a:headEnd type="none" w="sm" len="sm"/>
            <a:tailEnd type="arrow" w="med" len="sm"/>
          </a:ln>
        </p:spPr>
      </p:sp>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345393" y="3433729"/>
            <a:ext cx="1088212" cy="1618159"/>
          </a:xfrm>
          <a:prstGeom prst="rect">
            <a:avLst/>
          </a:prstGeom>
        </p:spPr>
      </p:pic>
      <p:pic>
        <p:nvPicPr>
          <p:cNvPr id="18" name="Picture 18"/>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2345393" y="5586082"/>
            <a:ext cx="1684204" cy="1496836"/>
          </a:xfrm>
          <a:prstGeom prst="rect">
            <a:avLst/>
          </a:prstGeom>
        </p:spPr>
      </p:pic>
      <p:pic>
        <p:nvPicPr>
          <p:cNvPr id="19" name="separated_music">
            <a:hlinkClick r:id="" action="ppaction://media"/>
            <a:extLst>
              <a:ext uri="{FF2B5EF4-FFF2-40B4-BE49-F238E27FC236}">
                <a16:creationId xmlns:a16="http://schemas.microsoft.com/office/drawing/2014/main" id="{96FFEA63-EC4C-137B-5E1C-96126203BE54}"/>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4676984" y="6059594"/>
            <a:ext cx="1228803" cy="1228803"/>
          </a:xfrm>
          <a:prstGeom prst="rect">
            <a:avLst/>
          </a:prstGeom>
        </p:spPr>
      </p:pic>
      <p:pic>
        <p:nvPicPr>
          <p:cNvPr id="20" name="separated_speech">
            <a:hlinkClick r:id="" action="ppaction://media"/>
            <a:extLst>
              <a:ext uri="{FF2B5EF4-FFF2-40B4-BE49-F238E27FC236}">
                <a16:creationId xmlns:a16="http://schemas.microsoft.com/office/drawing/2014/main" id="{BE0D400B-CBFF-696E-4796-27A90C2A5526}"/>
              </a:ext>
            </a:extLst>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14589795" y="3372016"/>
            <a:ext cx="1285512" cy="12855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7"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1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9"/>
                </p:tgtEl>
              </p:cMediaNode>
            </p:audio>
            <p:audio>
              <p:cMediaNode vol="80000">
                <p:cTn id="12"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28514">
            <a:off x="7738554" y="-211483"/>
            <a:ext cx="971559" cy="9485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8732">
            <a:off x="5332639" y="7404"/>
            <a:ext cx="821859" cy="80841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93260">
            <a:off x="10150374" y="-269293"/>
            <a:ext cx="1203019" cy="97116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77368">
            <a:off x="38196" y="-186767"/>
            <a:ext cx="899163" cy="899163"/>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855143" flipH="1">
            <a:off x="2552951" y="-504013"/>
            <a:ext cx="980101" cy="1684548"/>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905822">
            <a:off x="15279370" y="68103"/>
            <a:ext cx="1085796" cy="687013"/>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413241">
            <a:off x="17729542" y="107732"/>
            <a:ext cx="793884" cy="854474"/>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3800185">
            <a:off x="12866118" y="-97571"/>
            <a:ext cx="988688" cy="1041721"/>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978358" flipH="1">
            <a:off x="238843" y="9178221"/>
            <a:ext cx="746338" cy="1282768"/>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3669255">
            <a:off x="2771887" y="9624145"/>
            <a:ext cx="1193595" cy="1165383"/>
          </a:xfrm>
          <a:prstGeom prst="rect">
            <a:avLst/>
          </a:prstGeom>
        </p:spPr>
      </p:pic>
      <p:pic>
        <p:nvPicPr>
          <p:cNvPr id="12" name="Picture 1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674905">
            <a:off x="17149404" y="9221212"/>
            <a:ext cx="1411269" cy="1168502"/>
          </a:xfrm>
          <a:prstGeom prst="rect">
            <a:avLst/>
          </a:prstGeom>
        </p:spPr>
      </p:pic>
      <p:pic>
        <p:nvPicPr>
          <p:cNvPr id="13" name="Picture 1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142565">
            <a:off x="14224869" y="9490438"/>
            <a:ext cx="1520228" cy="961890"/>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244800">
            <a:off x="5617287" y="9362189"/>
            <a:ext cx="823682" cy="886546"/>
          </a:xfrm>
          <a:prstGeom prst="rect">
            <a:avLst/>
          </a:prstGeom>
        </p:spPr>
      </p:pic>
      <p:pic>
        <p:nvPicPr>
          <p:cNvPr id="15" name="Picture 1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2275575">
            <a:off x="11490408" y="9355593"/>
            <a:ext cx="890883" cy="1310122"/>
          </a:xfrm>
          <a:prstGeom prst="rect">
            <a:avLst/>
          </a:prstGeom>
        </p:spPr>
      </p:pic>
      <p:pic>
        <p:nvPicPr>
          <p:cNvPr id="16" name="Picture 16"/>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rot="-10362912">
            <a:off x="8180559" y="9714910"/>
            <a:ext cx="1618500" cy="591488"/>
          </a:xfrm>
          <a:prstGeom prst="rect">
            <a:avLst/>
          </a:prstGeom>
        </p:spPr>
      </p:pic>
      <p:graphicFrame>
        <p:nvGraphicFramePr>
          <p:cNvPr id="17" name="Table 17"/>
          <p:cNvGraphicFramePr>
            <a:graphicFrameLocks noGrp="1"/>
          </p:cNvGraphicFramePr>
          <p:nvPr/>
        </p:nvGraphicFramePr>
        <p:xfrm>
          <a:off x="1693849" y="1651250"/>
          <a:ext cx="15090803" cy="6296026"/>
        </p:xfrm>
        <a:graphic>
          <a:graphicData uri="http://schemas.openxmlformats.org/drawingml/2006/table">
            <a:tbl>
              <a:tblPr/>
              <a:tblGrid>
                <a:gridCol w="4390297">
                  <a:extLst>
                    <a:ext uri="{9D8B030D-6E8A-4147-A177-3AD203B41FA5}">
                      <a16:colId xmlns:a16="http://schemas.microsoft.com/office/drawing/2014/main" val="20000"/>
                    </a:ext>
                  </a:extLst>
                </a:gridCol>
                <a:gridCol w="5014645">
                  <a:extLst>
                    <a:ext uri="{9D8B030D-6E8A-4147-A177-3AD203B41FA5}">
                      <a16:colId xmlns:a16="http://schemas.microsoft.com/office/drawing/2014/main" val="20001"/>
                    </a:ext>
                  </a:extLst>
                </a:gridCol>
                <a:gridCol w="5685861">
                  <a:extLst>
                    <a:ext uri="{9D8B030D-6E8A-4147-A177-3AD203B41FA5}">
                      <a16:colId xmlns:a16="http://schemas.microsoft.com/office/drawing/2014/main" val="20002"/>
                    </a:ext>
                  </a:extLst>
                </a:gridCol>
              </a:tblGrid>
              <a:tr h="1289778">
                <a:tc>
                  <a:txBody>
                    <a:bodyPr/>
                    <a:lstStyle/>
                    <a:p>
                      <a:pPr algn="ctr">
                        <a:lnSpc>
                          <a:spcPts val="2519"/>
                        </a:lnSpc>
                        <a:defRPr/>
                      </a:pPr>
                      <a:endParaRPr lang="en-US" sz="1100"/>
                    </a:p>
                    <a:p>
                      <a:pPr algn="ctr">
                        <a:lnSpc>
                          <a:spcPts val="2519"/>
                        </a:lnSpc>
                      </a:pPr>
                      <a:r>
                        <a:rPr lang="en-US" sz="1799">
                          <a:solidFill>
                            <a:srgbClr val="FFFFFF"/>
                          </a:solidFill>
                          <a:latin typeface="Gaegu Bold"/>
                        </a:rPr>
                        <a:t>   Feature</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PCA</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ICA</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51562">
                <a:tc>
                  <a:txBody>
                    <a:bodyPr/>
                    <a:lstStyle/>
                    <a:p>
                      <a:pPr algn="ctr">
                        <a:lnSpc>
                          <a:spcPts val="2519"/>
                        </a:lnSpc>
                        <a:defRPr/>
                      </a:pPr>
                      <a:endParaRPr lang="en-US" sz="1100"/>
                    </a:p>
                    <a:p>
                      <a:pPr algn="ctr">
                        <a:lnSpc>
                          <a:spcPts val="2519"/>
                        </a:lnSpc>
                      </a:pPr>
                      <a:r>
                        <a:rPr lang="en-US" sz="1799">
                          <a:solidFill>
                            <a:srgbClr val="FFFFFF"/>
                          </a:solidFill>
                          <a:latin typeface="Gaegu Bold"/>
                        </a:rPr>
                        <a:t>  Objective</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Find the directions of maximum variance</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Find the independent sources underlying data</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51562">
                <a:tc>
                  <a:txBody>
                    <a:bodyPr/>
                    <a:lstStyle/>
                    <a:p>
                      <a:pPr algn="ctr">
                        <a:lnSpc>
                          <a:spcPts val="2519"/>
                        </a:lnSpc>
                        <a:defRPr/>
                      </a:pPr>
                      <a:endParaRPr lang="en-US" sz="1100"/>
                    </a:p>
                    <a:p>
                      <a:pPr algn="ctr">
                        <a:lnSpc>
                          <a:spcPts val="2519"/>
                        </a:lnSpc>
                      </a:pPr>
                      <a:r>
                        <a:rPr lang="en-US" sz="1799">
                          <a:solidFill>
                            <a:srgbClr val="FFFFFF"/>
                          </a:solidFill>
                          <a:latin typeface="Gaegu Bold"/>
                        </a:rPr>
                        <a:t>  Method</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Orthogonal projection</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Non-orthogonal projection</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51562">
                <a:tc>
                  <a:txBody>
                    <a:bodyPr/>
                    <a:lstStyle/>
                    <a:p>
                      <a:pPr algn="ctr">
                        <a:lnSpc>
                          <a:spcPts val="2519"/>
                        </a:lnSpc>
                        <a:defRPr/>
                      </a:pPr>
                      <a:endParaRPr lang="en-US" sz="1100"/>
                    </a:p>
                    <a:p>
                      <a:pPr algn="ctr">
                        <a:lnSpc>
                          <a:spcPts val="2519"/>
                        </a:lnSpc>
                      </a:pPr>
                      <a:r>
                        <a:rPr lang="en-US" sz="1799">
                          <a:solidFill>
                            <a:srgbClr val="FFFFFF"/>
                          </a:solidFill>
                          <a:latin typeface="Gaegu Bold"/>
                        </a:rPr>
                        <a:t>  Basis vectors</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Eigenvectors of covariance matrix</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Independent components</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51562">
                <a:tc>
                  <a:txBody>
                    <a:bodyPr/>
                    <a:lstStyle/>
                    <a:p>
                      <a:pPr algn="ctr">
                        <a:lnSpc>
                          <a:spcPts val="2519"/>
                        </a:lnSpc>
                        <a:defRPr/>
                      </a:pPr>
                      <a:endParaRPr lang="en-US" sz="1100"/>
                    </a:p>
                    <a:p>
                      <a:pPr algn="ctr">
                        <a:lnSpc>
                          <a:spcPts val="2519"/>
                        </a:lnSpc>
                      </a:pPr>
                      <a:r>
                        <a:rPr lang="en-US" sz="1799">
                          <a:solidFill>
                            <a:srgbClr val="FFFFFF"/>
                          </a:solidFill>
                          <a:latin typeface="Gaegu Bold"/>
                        </a:rPr>
                        <a:t>  Orthogonality</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Principal components are orthogonal</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Independent components are non-orthogonal</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28514">
            <a:off x="7738554" y="-211483"/>
            <a:ext cx="971559" cy="94859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948732">
            <a:off x="5332639" y="7404"/>
            <a:ext cx="821859" cy="80841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93260">
            <a:off x="10150374" y="-269293"/>
            <a:ext cx="1203019" cy="97116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77368">
            <a:off x="38196" y="-186767"/>
            <a:ext cx="899163" cy="899163"/>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855143" flipH="1">
            <a:off x="2552951" y="-504013"/>
            <a:ext cx="980101" cy="1684548"/>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905822">
            <a:off x="15279370" y="68103"/>
            <a:ext cx="1085796" cy="687013"/>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413241">
            <a:off x="17729542" y="107732"/>
            <a:ext cx="793884" cy="854474"/>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3800185">
            <a:off x="12866118" y="-97571"/>
            <a:ext cx="988688" cy="1041721"/>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3978358" flipH="1">
            <a:off x="238843" y="9178221"/>
            <a:ext cx="746338" cy="1282768"/>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3669255">
            <a:off x="2771887" y="9624145"/>
            <a:ext cx="1193595" cy="1165383"/>
          </a:xfrm>
          <a:prstGeom prst="rect">
            <a:avLst/>
          </a:prstGeom>
        </p:spPr>
      </p:pic>
      <p:pic>
        <p:nvPicPr>
          <p:cNvPr id="12" name="Picture 1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674905">
            <a:off x="17149404" y="9221212"/>
            <a:ext cx="1411269" cy="1168502"/>
          </a:xfrm>
          <a:prstGeom prst="rect">
            <a:avLst/>
          </a:prstGeom>
        </p:spPr>
      </p:pic>
      <p:pic>
        <p:nvPicPr>
          <p:cNvPr id="13" name="Picture 1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2142565">
            <a:off x="14224869" y="9490438"/>
            <a:ext cx="1520228" cy="961890"/>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8244800">
            <a:off x="5617287" y="9362189"/>
            <a:ext cx="823682" cy="886546"/>
          </a:xfrm>
          <a:prstGeom prst="rect">
            <a:avLst/>
          </a:prstGeom>
        </p:spPr>
      </p:pic>
      <p:pic>
        <p:nvPicPr>
          <p:cNvPr id="15" name="Picture 1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2275575">
            <a:off x="11490408" y="9355593"/>
            <a:ext cx="890883" cy="1310122"/>
          </a:xfrm>
          <a:prstGeom prst="rect">
            <a:avLst/>
          </a:prstGeom>
        </p:spPr>
      </p:pic>
      <p:pic>
        <p:nvPicPr>
          <p:cNvPr id="16" name="Picture 16"/>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rot="-10362912">
            <a:off x="8180559" y="9714910"/>
            <a:ext cx="1618500" cy="591488"/>
          </a:xfrm>
          <a:prstGeom prst="rect">
            <a:avLst/>
          </a:prstGeom>
        </p:spPr>
      </p:pic>
      <p:graphicFrame>
        <p:nvGraphicFramePr>
          <p:cNvPr id="17" name="Table 17"/>
          <p:cNvGraphicFramePr>
            <a:graphicFrameLocks noGrp="1"/>
          </p:cNvGraphicFramePr>
          <p:nvPr/>
        </p:nvGraphicFramePr>
        <p:xfrm>
          <a:off x="1558708" y="2552474"/>
          <a:ext cx="15090803" cy="5313885"/>
        </p:xfrm>
        <a:graphic>
          <a:graphicData uri="http://schemas.openxmlformats.org/drawingml/2006/table">
            <a:tbl>
              <a:tblPr/>
              <a:tblGrid>
                <a:gridCol w="4390297">
                  <a:extLst>
                    <a:ext uri="{9D8B030D-6E8A-4147-A177-3AD203B41FA5}">
                      <a16:colId xmlns:a16="http://schemas.microsoft.com/office/drawing/2014/main" val="20000"/>
                    </a:ext>
                  </a:extLst>
                </a:gridCol>
                <a:gridCol w="5014645">
                  <a:extLst>
                    <a:ext uri="{9D8B030D-6E8A-4147-A177-3AD203B41FA5}">
                      <a16:colId xmlns:a16="http://schemas.microsoft.com/office/drawing/2014/main" val="20001"/>
                    </a:ext>
                  </a:extLst>
                </a:gridCol>
                <a:gridCol w="5685861">
                  <a:extLst>
                    <a:ext uri="{9D8B030D-6E8A-4147-A177-3AD203B41FA5}">
                      <a16:colId xmlns:a16="http://schemas.microsoft.com/office/drawing/2014/main" val="20002"/>
                    </a:ext>
                  </a:extLst>
                </a:gridCol>
              </a:tblGrid>
              <a:tr h="1876447">
                <a:tc>
                  <a:txBody>
                    <a:bodyPr/>
                    <a:lstStyle/>
                    <a:p>
                      <a:pPr algn="ctr">
                        <a:lnSpc>
                          <a:spcPts val="2519"/>
                        </a:lnSpc>
                        <a:defRPr/>
                      </a:pPr>
                      <a:endParaRPr lang="en-US" sz="1100"/>
                    </a:p>
                    <a:p>
                      <a:pPr algn="ctr">
                        <a:lnSpc>
                          <a:spcPts val="2519"/>
                        </a:lnSpc>
                      </a:pPr>
                      <a:r>
                        <a:rPr lang="en-US" sz="1799">
                          <a:solidFill>
                            <a:srgbClr val="FFFFFF"/>
                          </a:solidFill>
                          <a:latin typeface="Gaegu Bold"/>
                        </a:rPr>
                        <a:t>  Uniqueness</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Not unique - different orderings yield same PC</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Unique up to permutation and scaling</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76447">
                <a:tc>
                  <a:txBody>
                    <a:bodyPr/>
                    <a:lstStyle/>
                    <a:p>
                      <a:pPr algn="ctr">
                        <a:lnSpc>
                          <a:spcPts val="2519"/>
                        </a:lnSpc>
                        <a:defRPr/>
                      </a:pPr>
                      <a:endParaRPr lang="en-US" sz="1100"/>
                    </a:p>
                    <a:p>
                      <a:pPr algn="ctr">
                        <a:lnSpc>
                          <a:spcPts val="2519"/>
                        </a:lnSpc>
                      </a:pPr>
                      <a:r>
                        <a:rPr lang="en-US" sz="1799">
                          <a:solidFill>
                            <a:srgbClr val="FFFFFF"/>
                          </a:solidFill>
                          <a:latin typeface="Gaegu Bold"/>
                        </a:rPr>
                        <a:t>  Applications</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Dimensionality reduction, feature extraction</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Blind source separation, signal processing</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560991">
                <a:tc>
                  <a:txBody>
                    <a:bodyPr/>
                    <a:lstStyle/>
                    <a:p>
                      <a:pPr algn="ctr">
                        <a:lnSpc>
                          <a:spcPts val="2519"/>
                        </a:lnSpc>
                        <a:defRPr/>
                      </a:pPr>
                      <a:endParaRPr lang="en-US" sz="1100"/>
                    </a:p>
                    <a:p>
                      <a:pPr algn="ctr">
                        <a:lnSpc>
                          <a:spcPts val="2519"/>
                        </a:lnSpc>
                      </a:pPr>
                      <a:r>
                        <a:rPr lang="en-US" sz="1799">
                          <a:solidFill>
                            <a:srgbClr val="FFFFFF"/>
                          </a:solidFill>
                          <a:latin typeface="Gaegu Bold"/>
                        </a:rPr>
                        <a:t>  Limitations</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Assumes Gaussian distribution of data</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519"/>
                        </a:lnSpc>
                        <a:defRPr/>
                      </a:pPr>
                      <a:endParaRPr lang="en-US" sz="1100"/>
                    </a:p>
                    <a:p>
                      <a:pPr algn="ctr">
                        <a:lnSpc>
                          <a:spcPts val="2519"/>
                        </a:lnSpc>
                      </a:pPr>
                      <a:r>
                        <a:rPr lang="en-US" sz="1799">
                          <a:solidFill>
                            <a:srgbClr val="FFFFFF"/>
                          </a:solidFill>
                          <a:latin typeface="Gaegu Bold"/>
                        </a:rPr>
                        <a:t>  Assumes non-Gaussian and linearly independent data</a:t>
                      </a:r>
                    </a:p>
                    <a:p>
                      <a:pPr algn="ctr">
                        <a:lnSpc>
                          <a:spcPts val="2519"/>
                        </a:lnSpc>
                      </a:pPr>
                      <a:r>
                        <a:rPr lang="en-US" sz="1799">
                          <a:solidFill>
                            <a:srgbClr val="FFFFFF"/>
                          </a:solidFill>
                          <a:latin typeface="Gaegu Bold"/>
                        </a:rPr>
                        <a:t>  </a:t>
                      </a: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1770169" y="1318105"/>
            <a:ext cx="14917415" cy="1776081"/>
            <a:chOff x="0" y="0"/>
            <a:chExt cx="19889886" cy="2368108"/>
          </a:xfrm>
        </p:grpSpPr>
        <p:sp>
          <p:nvSpPr>
            <p:cNvPr id="3" name="TextBox 3"/>
            <p:cNvSpPr txBox="1"/>
            <p:nvPr/>
          </p:nvSpPr>
          <p:spPr>
            <a:xfrm>
              <a:off x="0" y="-38100"/>
              <a:ext cx="19889886" cy="150114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Advantages</a:t>
              </a:r>
            </a:p>
          </p:txBody>
        </p:sp>
        <p:sp>
          <p:nvSpPr>
            <p:cNvPr id="4" name="TextBox 4"/>
            <p:cNvSpPr txBox="1"/>
            <p:nvPr/>
          </p:nvSpPr>
          <p:spPr>
            <a:xfrm>
              <a:off x="0" y="1726334"/>
              <a:ext cx="19889886" cy="641773"/>
            </a:xfrm>
            <a:prstGeom prst="rect">
              <a:avLst/>
            </a:prstGeom>
          </p:spPr>
          <p:txBody>
            <a:bodyPr lIns="0" tIns="0" rIns="0" bIns="0" rtlCol="0" anchor="t">
              <a:spAutoFit/>
            </a:bodyPr>
            <a:lstStyle/>
            <a:p>
              <a:pPr algn="ctr">
                <a:lnSpc>
                  <a:spcPts val="3919"/>
                </a:lnSpc>
              </a:pPr>
              <a:r>
                <a:rPr lang="en-US" sz="2800">
                  <a:solidFill>
                    <a:srgbClr val="FBE675"/>
                  </a:solidFill>
                  <a:latin typeface="Drukaatie Burti"/>
                </a:rPr>
                <a:t>Your course grade will be determined through these assessments</a:t>
              </a:r>
            </a:p>
          </p:txBody>
        </p:sp>
      </p:grpSp>
      <p:grpSp>
        <p:nvGrpSpPr>
          <p:cNvPr id="5" name="Group 5"/>
          <p:cNvGrpSpPr/>
          <p:nvPr/>
        </p:nvGrpSpPr>
        <p:grpSpPr>
          <a:xfrm rot="-10800000">
            <a:off x="1028700" y="4197851"/>
            <a:ext cx="5020229" cy="4879474"/>
            <a:chOff x="0" y="0"/>
            <a:chExt cx="2963708" cy="2880613"/>
          </a:xfrm>
        </p:grpSpPr>
        <p:sp>
          <p:nvSpPr>
            <p:cNvPr id="6" name="Freeform 6"/>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7" name="Freeform 7"/>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F47279"/>
            </a:solidFill>
          </p:spPr>
        </p:sp>
      </p:grpSp>
      <p:sp>
        <p:nvSpPr>
          <p:cNvPr id="8" name="TextBox 8"/>
          <p:cNvSpPr txBox="1"/>
          <p:nvPr/>
        </p:nvSpPr>
        <p:spPr>
          <a:xfrm>
            <a:off x="1475635" y="4352783"/>
            <a:ext cx="4278760" cy="909118"/>
          </a:xfrm>
          <a:prstGeom prst="rect">
            <a:avLst/>
          </a:prstGeom>
        </p:spPr>
        <p:txBody>
          <a:bodyPr lIns="0" tIns="0" rIns="0" bIns="0" rtlCol="0" anchor="t">
            <a:spAutoFit/>
          </a:bodyPr>
          <a:lstStyle/>
          <a:p>
            <a:pPr>
              <a:lnSpc>
                <a:spcPts val="3360"/>
              </a:lnSpc>
            </a:pPr>
            <a:r>
              <a:rPr lang="en-US" sz="2800">
                <a:solidFill>
                  <a:srgbClr val="FFFFFF"/>
                </a:solidFill>
                <a:latin typeface="Gaegu Bold Bold"/>
              </a:rPr>
              <a:t>HANDLES NON-LINEAR AND NON-GAUSSIAN DATA</a:t>
            </a:r>
          </a:p>
        </p:txBody>
      </p:sp>
      <p:sp>
        <p:nvSpPr>
          <p:cNvPr id="9" name="TextBox 9"/>
          <p:cNvSpPr txBox="1"/>
          <p:nvPr/>
        </p:nvSpPr>
        <p:spPr>
          <a:xfrm>
            <a:off x="1770169" y="5922395"/>
            <a:ext cx="3537291" cy="1728702"/>
          </a:xfrm>
          <a:prstGeom prst="rect">
            <a:avLst/>
          </a:prstGeom>
        </p:spPr>
        <p:txBody>
          <a:bodyPr lIns="0" tIns="0" rIns="0" bIns="0" rtlCol="0" anchor="t">
            <a:spAutoFit/>
          </a:bodyPr>
          <a:lstStyle/>
          <a:p>
            <a:pPr>
              <a:lnSpc>
                <a:spcPts val="3359"/>
              </a:lnSpc>
            </a:pPr>
            <a:r>
              <a:rPr lang="en-US" sz="2399" spc="-95">
                <a:solidFill>
                  <a:srgbClr val="FFFFFF"/>
                </a:solidFill>
                <a:latin typeface="Gaegu Light"/>
              </a:rPr>
              <a:t>ICA can handle non-linear and non-Gaussian data, which is a common feature of many real-world datasets.</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3" r="44370" b="49655"/>
          <a:stretch>
            <a:fillRect/>
          </a:stretch>
        </p:blipFill>
        <p:spPr>
          <a:xfrm>
            <a:off x="1770169" y="5253030"/>
            <a:ext cx="3064574" cy="132043"/>
          </a:xfrm>
          <a:prstGeom prst="rect">
            <a:avLst/>
          </a:prstGeom>
        </p:spPr>
      </p:pic>
      <p:grpSp>
        <p:nvGrpSpPr>
          <p:cNvPr id="11" name="Group 11"/>
          <p:cNvGrpSpPr/>
          <p:nvPr/>
        </p:nvGrpSpPr>
        <p:grpSpPr>
          <a:xfrm rot="-10800000">
            <a:off x="6633886" y="4197851"/>
            <a:ext cx="5020229" cy="4879474"/>
            <a:chOff x="0" y="0"/>
            <a:chExt cx="2963708" cy="2880613"/>
          </a:xfrm>
        </p:grpSpPr>
        <p:sp>
          <p:nvSpPr>
            <p:cNvPr id="12" name="Freeform 12"/>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13" name="Freeform 13"/>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84C6DB"/>
            </a:solidFill>
          </p:spPr>
        </p:sp>
      </p:grpSp>
      <p:sp>
        <p:nvSpPr>
          <p:cNvPr id="14" name="TextBox 14"/>
          <p:cNvSpPr txBox="1"/>
          <p:nvPr/>
        </p:nvSpPr>
        <p:spPr>
          <a:xfrm>
            <a:off x="7375355" y="4324861"/>
            <a:ext cx="3537291" cy="909118"/>
          </a:xfrm>
          <a:prstGeom prst="rect">
            <a:avLst/>
          </a:prstGeom>
        </p:spPr>
        <p:txBody>
          <a:bodyPr lIns="0" tIns="0" rIns="0" bIns="0" rtlCol="0" anchor="t">
            <a:spAutoFit/>
          </a:bodyPr>
          <a:lstStyle/>
          <a:p>
            <a:pPr>
              <a:lnSpc>
                <a:spcPts val="3360"/>
              </a:lnSpc>
            </a:pPr>
            <a:r>
              <a:rPr lang="en-US" sz="2800">
                <a:solidFill>
                  <a:srgbClr val="FFFFFF"/>
                </a:solidFill>
                <a:latin typeface="Gaegu Bold Bold"/>
              </a:rPr>
              <a:t>PERFORMS BLIND SOURCE SEPARATION</a:t>
            </a:r>
          </a:p>
        </p:txBody>
      </p:sp>
      <p:sp>
        <p:nvSpPr>
          <p:cNvPr id="15" name="TextBox 15"/>
          <p:cNvSpPr txBox="1"/>
          <p:nvPr/>
        </p:nvSpPr>
        <p:spPr>
          <a:xfrm>
            <a:off x="7375355" y="5922395"/>
            <a:ext cx="3537291" cy="1307480"/>
          </a:xfrm>
          <a:prstGeom prst="rect">
            <a:avLst/>
          </a:prstGeom>
        </p:spPr>
        <p:txBody>
          <a:bodyPr lIns="0" tIns="0" rIns="0" bIns="0" rtlCol="0" anchor="t">
            <a:spAutoFit/>
          </a:bodyPr>
          <a:lstStyle/>
          <a:p>
            <a:pPr>
              <a:lnSpc>
                <a:spcPts val="3359"/>
              </a:lnSpc>
            </a:pPr>
            <a:r>
              <a:rPr lang="en-US" sz="2399" spc="-95">
                <a:solidFill>
                  <a:srgbClr val="FFFFFF"/>
                </a:solidFill>
                <a:latin typeface="Gaegu Light"/>
              </a:rPr>
              <a:t> It can separate signals without any prior knowledge of the mixing process.</a:t>
            </a:r>
          </a:p>
        </p:txBody>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3" r="44370" b="49655"/>
          <a:stretch>
            <a:fillRect/>
          </a:stretch>
        </p:blipFill>
        <p:spPr>
          <a:xfrm>
            <a:off x="7375355" y="5253030"/>
            <a:ext cx="3064574" cy="132043"/>
          </a:xfrm>
          <a:prstGeom prst="rect">
            <a:avLst/>
          </a:prstGeom>
        </p:spPr>
      </p:pic>
      <p:grpSp>
        <p:nvGrpSpPr>
          <p:cNvPr id="17" name="Group 17"/>
          <p:cNvGrpSpPr/>
          <p:nvPr/>
        </p:nvGrpSpPr>
        <p:grpSpPr>
          <a:xfrm rot="-10800000">
            <a:off x="12239071" y="4197851"/>
            <a:ext cx="5020229" cy="4879474"/>
            <a:chOff x="0" y="0"/>
            <a:chExt cx="2963708" cy="2880613"/>
          </a:xfrm>
        </p:grpSpPr>
        <p:sp>
          <p:nvSpPr>
            <p:cNvPr id="18" name="Freeform 18"/>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19" name="Freeform 19"/>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FFC7C7"/>
            </a:solidFill>
          </p:spPr>
        </p:sp>
      </p:grpSp>
      <p:sp>
        <p:nvSpPr>
          <p:cNvPr id="20" name="TextBox 20"/>
          <p:cNvSpPr txBox="1"/>
          <p:nvPr/>
        </p:nvSpPr>
        <p:spPr>
          <a:xfrm>
            <a:off x="12448621" y="4286761"/>
            <a:ext cx="5020229" cy="909118"/>
          </a:xfrm>
          <a:prstGeom prst="rect">
            <a:avLst/>
          </a:prstGeom>
        </p:spPr>
        <p:txBody>
          <a:bodyPr lIns="0" tIns="0" rIns="0" bIns="0" rtlCol="0" anchor="t">
            <a:spAutoFit/>
          </a:bodyPr>
          <a:lstStyle/>
          <a:p>
            <a:pPr>
              <a:lnSpc>
                <a:spcPts val="3360"/>
              </a:lnSpc>
            </a:pPr>
            <a:r>
              <a:rPr lang="en-US" sz="2800">
                <a:solidFill>
                  <a:srgbClr val="FFFFFF"/>
                </a:solidFill>
                <a:latin typeface="Gaegu Bold Bold"/>
              </a:rPr>
              <a:t>FEATURE EXTRACTION AND DIMENSIONALITY REDUCTION</a:t>
            </a:r>
          </a:p>
        </p:txBody>
      </p:sp>
      <p:sp>
        <p:nvSpPr>
          <p:cNvPr id="21" name="TextBox 21"/>
          <p:cNvSpPr txBox="1"/>
          <p:nvPr/>
        </p:nvSpPr>
        <p:spPr>
          <a:xfrm>
            <a:off x="12980540" y="5922395"/>
            <a:ext cx="3537291" cy="886258"/>
          </a:xfrm>
          <a:prstGeom prst="rect">
            <a:avLst/>
          </a:prstGeom>
        </p:spPr>
        <p:txBody>
          <a:bodyPr lIns="0" tIns="0" rIns="0" bIns="0" rtlCol="0" anchor="t">
            <a:spAutoFit/>
          </a:bodyPr>
          <a:lstStyle/>
          <a:p>
            <a:pPr>
              <a:lnSpc>
                <a:spcPts val="3359"/>
              </a:lnSpc>
            </a:pPr>
            <a:r>
              <a:rPr lang="en-US" sz="2399" spc="-95">
                <a:solidFill>
                  <a:srgbClr val="FFFFFF"/>
                </a:solidFill>
                <a:latin typeface="Gaegu Light"/>
              </a:rPr>
              <a:t> Useful tool in machine learning and data analysis.</a:t>
            </a:r>
          </a:p>
        </p:txBody>
      </p:sp>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3" r="44370" b="49655"/>
          <a:stretch>
            <a:fillRect/>
          </a:stretch>
        </p:blipFill>
        <p:spPr>
          <a:xfrm>
            <a:off x="12980540" y="5253030"/>
            <a:ext cx="3064574" cy="132043"/>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978358" flipH="1">
            <a:off x="835351" y="3657908"/>
            <a:ext cx="628297" cy="1079886"/>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87158">
            <a:off x="10512413" y="8752992"/>
            <a:ext cx="946329" cy="648666"/>
          </a:xfrm>
          <a:prstGeom prst="rect">
            <a:avLst/>
          </a:prstGeom>
        </p:spPr>
      </p:pic>
      <p:pic>
        <p:nvPicPr>
          <p:cNvPr id="25" name="Picture 2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328514">
            <a:off x="16773520" y="4876034"/>
            <a:ext cx="971559" cy="948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2478853" y="856183"/>
            <a:ext cx="13330294" cy="1722136"/>
            <a:chOff x="0" y="0"/>
            <a:chExt cx="17773726" cy="2296182"/>
          </a:xfrm>
        </p:grpSpPr>
        <p:sp>
          <p:nvSpPr>
            <p:cNvPr id="3" name="TextBox 3"/>
            <p:cNvSpPr txBox="1"/>
            <p:nvPr/>
          </p:nvSpPr>
          <p:spPr>
            <a:xfrm>
              <a:off x="0" y="-38100"/>
              <a:ext cx="17773726" cy="150114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Table of Contents</a:t>
              </a:r>
            </a:p>
          </p:txBody>
        </p:sp>
        <p:sp>
          <p:nvSpPr>
            <p:cNvPr id="4" name="TextBox 4"/>
            <p:cNvSpPr txBox="1"/>
            <p:nvPr/>
          </p:nvSpPr>
          <p:spPr>
            <a:xfrm>
              <a:off x="3667327" y="1654408"/>
              <a:ext cx="10439071" cy="641773"/>
            </a:xfrm>
            <a:prstGeom prst="rect">
              <a:avLst/>
            </a:prstGeom>
          </p:spPr>
          <p:txBody>
            <a:bodyPr lIns="0" tIns="0" rIns="0" bIns="0" rtlCol="0" anchor="t">
              <a:spAutoFit/>
            </a:bodyPr>
            <a:lstStyle/>
            <a:p>
              <a:pPr algn="ctr">
                <a:lnSpc>
                  <a:spcPts val="3919"/>
                </a:lnSpc>
              </a:pPr>
              <a:endParaRPr/>
            </a:p>
          </p:txBody>
        </p:sp>
      </p:grpSp>
      <p:grpSp>
        <p:nvGrpSpPr>
          <p:cNvPr id="5" name="Group 5"/>
          <p:cNvGrpSpPr/>
          <p:nvPr/>
        </p:nvGrpSpPr>
        <p:grpSpPr>
          <a:xfrm>
            <a:off x="1934457" y="3559128"/>
            <a:ext cx="4471279" cy="1584450"/>
            <a:chOff x="0" y="0"/>
            <a:chExt cx="5961705" cy="2112600"/>
          </a:xfrm>
        </p:grpSpPr>
        <p:sp>
          <p:nvSpPr>
            <p:cNvPr id="6" name="TextBox 6"/>
            <p:cNvSpPr txBox="1"/>
            <p:nvPr/>
          </p:nvSpPr>
          <p:spPr>
            <a:xfrm>
              <a:off x="0" y="-76200"/>
              <a:ext cx="5961705" cy="1398055"/>
            </a:xfrm>
            <a:prstGeom prst="rect">
              <a:avLst/>
            </a:prstGeom>
          </p:spPr>
          <p:txBody>
            <a:bodyPr lIns="0" tIns="0" rIns="0" bIns="0" rtlCol="0" anchor="t">
              <a:spAutoFit/>
            </a:bodyPr>
            <a:lstStyle/>
            <a:p>
              <a:pPr>
                <a:lnSpc>
                  <a:spcPts val="3954"/>
                </a:lnSpc>
              </a:pPr>
              <a:r>
                <a:rPr lang="en-US" sz="3295">
                  <a:solidFill>
                    <a:srgbClr val="FFFFFF"/>
                  </a:solidFill>
                  <a:latin typeface="Gaegu Bold Bold"/>
                </a:rPr>
                <a:t>COCK TAIL PARTY PROBLEM</a:t>
              </a:r>
            </a:p>
          </p:txBody>
        </p:sp>
        <p:sp>
          <p:nvSpPr>
            <p:cNvPr id="7" name="TextBox 7"/>
            <p:cNvSpPr txBox="1"/>
            <p:nvPr/>
          </p:nvSpPr>
          <p:spPr>
            <a:xfrm>
              <a:off x="0" y="1502234"/>
              <a:ext cx="5961705" cy="610366"/>
            </a:xfrm>
            <a:prstGeom prst="rect">
              <a:avLst/>
            </a:prstGeom>
          </p:spPr>
          <p:txBody>
            <a:bodyPr lIns="0" tIns="0" rIns="0" bIns="0" rtlCol="0" anchor="t">
              <a:spAutoFit/>
            </a:bodyPr>
            <a:lstStyle/>
            <a:p>
              <a:pPr>
                <a:lnSpc>
                  <a:spcPts val="3459"/>
                </a:lnSpc>
              </a:pPr>
              <a:r>
                <a:rPr lang="en-US" sz="2471">
                  <a:solidFill>
                    <a:srgbClr val="FFFFFF"/>
                  </a:solidFill>
                  <a:latin typeface="Gaegu Light"/>
                </a:rPr>
                <a:t>what is ICA</a:t>
              </a: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9574" y="3559128"/>
            <a:ext cx="515127" cy="454248"/>
          </a:xfrm>
          <a:prstGeom prst="rect">
            <a:avLst/>
          </a:prstGeom>
        </p:spPr>
      </p:pic>
      <p:grpSp>
        <p:nvGrpSpPr>
          <p:cNvPr id="9" name="Group 9"/>
          <p:cNvGrpSpPr/>
          <p:nvPr/>
        </p:nvGrpSpPr>
        <p:grpSpPr>
          <a:xfrm>
            <a:off x="5036188" y="6932424"/>
            <a:ext cx="4471279" cy="2019271"/>
            <a:chOff x="0" y="0"/>
            <a:chExt cx="5961705" cy="2692361"/>
          </a:xfrm>
        </p:grpSpPr>
        <p:sp>
          <p:nvSpPr>
            <p:cNvPr id="10" name="TextBox 10"/>
            <p:cNvSpPr txBox="1"/>
            <p:nvPr/>
          </p:nvSpPr>
          <p:spPr>
            <a:xfrm>
              <a:off x="0" y="-76200"/>
              <a:ext cx="5961705" cy="1398055"/>
            </a:xfrm>
            <a:prstGeom prst="rect">
              <a:avLst/>
            </a:prstGeom>
          </p:spPr>
          <p:txBody>
            <a:bodyPr lIns="0" tIns="0" rIns="0" bIns="0" rtlCol="0" anchor="t">
              <a:spAutoFit/>
            </a:bodyPr>
            <a:lstStyle/>
            <a:p>
              <a:pPr>
                <a:lnSpc>
                  <a:spcPts val="3954"/>
                </a:lnSpc>
              </a:pPr>
              <a:r>
                <a:rPr lang="en-US" sz="3295">
                  <a:solidFill>
                    <a:srgbClr val="FFFFFF"/>
                  </a:solidFill>
                  <a:latin typeface="Gaegu Bold Bold"/>
                </a:rPr>
                <a:t>ADVANTAGES AND LIMITATIONS</a:t>
              </a:r>
            </a:p>
          </p:txBody>
        </p:sp>
        <p:sp>
          <p:nvSpPr>
            <p:cNvPr id="11" name="TextBox 11"/>
            <p:cNvSpPr txBox="1"/>
            <p:nvPr/>
          </p:nvSpPr>
          <p:spPr>
            <a:xfrm>
              <a:off x="0" y="1502234"/>
              <a:ext cx="5961705" cy="1190127"/>
            </a:xfrm>
            <a:prstGeom prst="rect">
              <a:avLst/>
            </a:prstGeom>
          </p:spPr>
          <p:txBody>
            <a:bodyPr lIns="0" tIns="0" rIns="0" bIns="0" rtlCol="0" anchor="t">
              <a:spAutoFit/>
            </a:bodyPr>
            <a:lstStyle/>
            <a:p>
              <a:pPr>
                <a:lnSpc>
                  <a:spcPts val="3459"/>
                </a:lnSpc>
              </a:pPr>
              <a:r>
                <a:rPr lang="en-US" sz="2471">
                  <a:solidFill>
                    <a:srgbClr val="FFFFFF"/>
                  </a:solidFill>
                  <a:latin typeface="Gaegu Light"/>
                </a:rPr>
                <a:t>Definition, concepts, relevant theories, and examples.</a:t>
              </a:r>
            </a:p>
          </p:txBody>
        </p:sp>
      </p:gr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81305" y="6932424"/>
            <a:ext cx="515127" cy="454248"/>
          </a:xfrm>
          <a:prstGeom prst="rect">
            <a:avLst/>
          </a:prstGeom>
        </p:spPr>
      </p:pic>
      <p:grpSp>
        <p:nvGrpSpPr>
          <p:cNvPr id="13" name="Group 13"/>
          <p:cNvGrpSpPr/>
          <p:nvPr/>
        </p:nvGrpSpPr>
        <p:grpSpPr>
          <a:xfrm>
            <a:off x="8102820" y="3559128"/>
            <a:ext cx="4471279" cy="1523575"/>
            <a:chOff x="0" y="0"/>
            <a:chExt cx="5961705" cy="2031434"/>
          </a:xfrm>
        </p:grpSpPr>
        <p:sp>
          <p:nvSpPr>
            <p:cNvPr id="14" name="TextBox 14"/>
            <p:cNvSpPr txBox="1"/>
            <p:nvPr/>
          </p:nvSpPr>
          <p:spPr>
            <a:xfrm>
              <a:off x="0" y="-76200"/>
              <a:ext cx="5961705" cy="737127"/>
            </a:xfrm>
            <a:prstGeom prst="rect">
              <a:avLst/>
            </a:prstGeom>
          </p:spPr>
          <p:txBody>
            <a:bodyPr lIns="0" tIns="0" rIns="0" bIns="0" rtlCol="0" anchor="t">
              <a:spAutoFit/>
            </a:bodyPr>
            <a:lstStyle/>
            <a:p>
              <a:pPr>
                <a:lnSpc>
                  <a:spcPts val="3954"/>
                </a:lnSpc>
              </a:pPr>
              <a:r>
                <a:rPr lang="en-US" sz="3295">
                  <a:solidFill>
                    <a:srgbClr val="FFFFFF"/>
                  </a:solidFill>
                  <a:latin typeface="Gaegu Bold Bold"/>
                </a:rPr>
                <a:t>HOW DOES ICA WORK?</a:t>
              </a:r>
            </a:p>
          </p:txBody>
        </p:sp>
        <p:sp>
          <p:nvSpPr>
            <p:cNvPr id="15" name="TextBox 15"/>
            <p:cNvSpPr txBox="1"/>
            <p:nvPr/>
          </p:nvSpPr>
          <p:spPr>
            <a:xfrm>
              <a:off x="0" y="841307"/>
              <a:ext cx="5961705" cy="1190127"/>
            </a:xfrm>
            <a:prstGeom prst="rect">
              <a:avLst/>
            </a:prstGeom>
          </p:spPr>
          <p:txBody>
            <a:bodyPr lIns="0" tIns="0" rIns="0" bIns="0" rtlCol="0" anchor="t">
              <a:spAutoFit/>
            </a:bodyPr>
            <a:lstStyle/>
            <a:p>
              <a:pPr>
                <a:lnSpc>
                  <a:spcPts val="3459"/>
                </a:lnSpc>
              </a:pPr>
              <a:r>
                <a:rPr lang="en-US" sz="2471">
                  <a:solidFill>
                    <a:srgbClr val="FFFFFF"/>
                  </a:solidFill>
                  <a:latin typeface="Gaegu Light"/>
                </a:rPr>
                <a:t>Assumptions, Process and Output</a:t>
              </a:r>
            </a:p>
            <a:p>
              <a:pPr>
                <a:lnSpc>
                  <a:spcPts val="3459"/>
                </a:lnSpc>
              </a:pPr>
              <a:endParaRPr lang="en-US" sz="2471">
                <a:solidFill>
                  <a:srgbClr val="FFFFFF"/>
                </a:solidFill>
                <a:latin typeface="Gaegu Light"/>
              </a:endParaRPr>
            </a:p>
          </p:txBody>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07545" y="3559128"/>
            <a:ext cx="515127" cy="454248"/>
          </a:xfrm>
          <a:prstGeom prst="rect">
            <a:avLst/>
          </a:prstGeom>
        </p:spPr>
      </p:pic>
      <p:grpSp>
        <p:nvGrpSpPr>
          <p:cNvPr id="17" name="Group 17"/>
          <p:cNvGrpSpPr/>
          <p:nvPr/>
        </p:nvGrpSpPr>
        <p:grpSpPr>
          <a:xfrm>
            <a:off x="11435497" y="6932424"/>
            <a:ext cx="4471279" cy="1523575"/>
            <a:chOff x="0" y="0"/>
            <a:chExt cx="5961705" cy="2031434"/>
          </a:xfrm>
        </p:grpSpPr>
        <p:sp>
          <p:nvSpPr>
            <p:cNvPr id="18" name="TextBox 18"/>
            <p:cNvSpPr txBox="1"/>
            <p:nvPr/>
          </p:nvSpPr>
          <p:spPr>
            <a:xfrm>
              <a:off x="0" y="-76200"/>
              <a:ext cx="5961705" cy="737127"/>
            </a:xfrm>
            <a:prstGeom prst="rect">
              <a:avLst/>
            </a:prstGeom>
          </p:spPr>
          <p:txBody>
            <a:bodyPr lIns="0" tIns="0" rIns="0" bIns="0" rtlCol="0" anchor="t">
              <a:spAutoFit/>
            </a:bodyPr>
            <a:lstStyle/>
            <a:p>
              <a:pPr>
                <a:lnSpc>
                  <a:spcPts val="3954"/>
                </a:lnSpc>
              </a:pPr>
              <a:r>
                <a:rPr lang="en-US" sz="3295">
                  <a:solidFill>
                    <a:srgbClr val="FFFFFF"/>
                  </a:solidFill>
                  <a:latin typeface="Gaegu Bold Bold"/>
                </a:rPr>
                <a:t>CONCLUSION</a:t>
              </a:r>
            </a:p>
          </p:txBody>
        </p:sp>
        <p:sp>
          <p:nvSpPr>
            <p:cNvPr id="19" name="TextBox 19"/>
            <p:cNvSpPr txBox="1"/>
            <p:nvPr/>
          </p:nvSpPr>
          <p:spPr>
            <a:xfrm>
              <a:off x="0" y="841307"/>
              <a:ext cx="5961705" cy="1190127"/>
            </a:xfrm>
            <a:prstGeom prst="rect">
              <a:avLst/>
            </a:prstGeom>
          </p:spPr>
          <p:txBody>
            <a:bodyPr lIns="0" tIns="0" rIns="0" bIns="0" rtlCol="0" anchor="t">
              <a:spAutoFit/>
            </a:bodyPr>
            <a:lstStyle/>
            <a:p>
              <a:pPr>
                <a:lnSpc>
                  <a:spcPts val="3459"/>
                </a:lnSpc>
              </a:pPr>
              <a:r>
                <a:rPr lang="en-US" sz="2471">
                  <a:solidFill>
                    <a:srgbClr val="FFFFFF"/>
                  </a:solidFill>
                  <a:latin typeface="Gaegu Light"/>
                </a:rPr>
                <a:t>Final thoughts</a:t>
              </a:r>
            </a:p>
            <a:p>
              <a:pPr>
                <a:lnSpc>
                  <a:spcPts val="3459"/>
                </a:lnSpc>
              </a:pPr>
              <a:endParaRPr lang="en-US" sz="2471">
                <a:solidFill>
                  <a:srgbClr val="FFFFFF"/>
                </a:solidFill>
                <a:latin typeface="Gaegu Light"/>
              </a:endParaRPr>
            </a:p>
          </p:txBody>
        </p:sp>
      </p:gr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0223" y="6932424"/>
            <a:ext cx="515127" cy="454248"/>
          </a:xfrm>
          <a:prstGeom prst="rect">
            <a:avLst/>
          </a:prstGeom>
        </p:spPr>
      </p:pic>
      <p:grpSp>
        <p:nvGrpSpPr>
          <p:cNvPr id="21" name="Group 21"/>
          <p:cNvGrpSpPr/>
          <p:nvPr/>
        </p:nvGrpSpPr>
        <p:grpSpPr>
          <a:xfrm>
            <a:off x="14173517" y="3559128"/>
            <a:ext cx="4471279" cy="2019271"/>
            <a:chOff x="0" y="0"/>
            <a:chExt cx="5961705" cy="2692361"/>
          </a:xfrm>
        </p:grpSpPr>
        <p:sp>
          <p:nvSpPr>
            <p:cNvPr id="22" name="TextBox 22"/>
            <p:cNvSpPr txBox="1"/>
            <p:nvPr/>
          </p:nvSpPr>
          <p:spPr>
            <a:xfrm>
              <a:off x="0" y="-76200"/>
              <a:ext cx="5961705" cy="1398055"/>
            </a:xfrm>
            <a:prstGeom prst="rect">
              <a:avLst/>
            </a:prstGeom>
          </p:spPr>
          <p:txBody>
            <a:bodyPr lIns="0" tIns="0" rIns="0" bIns="0" rtlCol="0" anchor="t">
              <a:spAutoFit/>
            </a:bodyPr>
            <a:lstStyle/>
            <a:p>
              <a:pPr>
                <a:lnSpc>
                  <a:spcPts val="3954"/>
                </a:lnSpc>
              </a:pPr>
              <a:r>
                <a:rPr lang="en-US" sz="3295">
                  <a:solidFill>
                    <a:srgbClr val="FFFFFF"/>
                  </a:solidFill>
                  <a:latin typeface="Gaegu Bold Bold"/>
                </a:rPr>
                <a:t>IMPORTANCE AND APPLICATIONS</a:t>
              </a:r>
            </a:p>
          </p:txBody>
        </p:sp>
        <p:sp>
          <p:nvSpPr>
            <p:cNvPr id="23" name="TextBox 23"/>
            <p:cNvSpPr txBox="1"/>
            <p:nvPr/>
          </p:nvSpPr>
          <p:spPr>
            <a:xfrm>
              <a:off x="0" y="1502234"/>
              <a:ext cx="5961705" cy="1190127"/>
            </a:xfrm>
            <a:prstGeom prst="rect">
              <a:avLst/>
            </a:prstGeom>
          </p:spPr>
          <p:txBody>
            <a:bodyPr lIns="0" tIns="0" rIns="0" bIns="0" rtlCol="0" anchor="t">
              <a:spAutoFit/>
            </a:bodyPr>
            <a:lstStyle/>
            <a:p>
              <a:pPr>
                <a:lnSpc>
                  <a:spcPts val="3459"/>
                </a:lnSpc>
              </a:pPr>
              <a:r>
                <a:rPr lang="en-US" sz="2471">
                  <a:solidFill>
                    <a:srgbClr val="FFFFFF"/>
                  </a:solidFill>
                  <a:latin typeface="Gaegu Light"/>
                </a:rPr>
                <a:t>Where is it used?</a:t>
              </a:r>
            </a:p>
            <a:p>
              <a:pPr>
                <a:lnSpc>
                  <a:spcPts val="3459"/>
                </a:lnSpc>
              </a:pPr>
              <a:endParaRPr lang="en-US" sz="2471">
                <a:solidFill>
                  <a:srgbClr val="FFFFFF"/>
                </a:solidFill>
                <a:latin typeface="Gaegu Light"/>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35516" y="3559128"/>
            <a:ext cx="515127" cy="454248"/>
          </a:xfrm>
          <a:prstGeom prst="rect">
            <a:avLst/>
          </a:prstGeom>
        </p:spPr>
      </p:pic>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244800">
            <a:off x="13645089" y="9556424"/>
            <a:ext cx="1517828" cy="1633670"/>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46072" y="9970603"/>
            <a:ext cx="2613228" cy="570159"/>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37525">
            <a:off x="-173908" y="-282644"/>
            <a:ext cx="1379274" cy="1356704"/>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464629">
            <a:off x="-943976" y="1070198"/>
            <a:ext cx="1887953" cy="1294106"/>
          </a:xfrm>
          <a:prstGeom prst="rect">
            <a:avLst/>
          </a:prstGeom>
        </p:spPr>
      </p:pic>
      <p:pic>
        <p:nvPicPr>
          <p:cNvPr id="29" name="Picture 2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800185">
            <a:off x="17536252" y="8452841"/>
            <a:ext cx="1419015" cy="14951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1770169" y="1318105"/>
            <a:ext cx="14917415" cy="1776081"/>
            <a:chOff x="0" y="0"/>
            <a:chExt cx="19889886" cy="2368108"/>
          </a:xfrm>
        </p:grpSpPr>
        <p:sp>
          <p:nvSpPr>
            <p:cNvPr id="3" name="TextBox 3"/>
            <p:cNvSpPr txBox="1"/>
            <p:nvPr/>
          </p:nvSpPr>
          <p:spPr>
            <a:xfrm>
              <a:off x="0" y="-38100"/>
              <a:ext cx="19889886" cy="150114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Disadvantages</a:t>
              </a:r>
            </a:p>
          </p:txBody>
        </p:sp>
        <p:sp>
          <p:nvSpPr>
            <p:cNvPr id="4" name="TextBox 4"/>
            <p:cNvSpPr txBox="1"/>
            <p:nvPr/>
          </p:nvSpPr>
          <p:spPr>
            <a:xfrm>
              <a:off x="0" y="1726334"/>
              <a:ext cx="19889886" cy="641773"/>
            </a:xfrm>
            <a:prstGeom prst="rect">
              <a:avLst/>
            </a:prstGeom>
          </p:spPr>
          <p:txBody>
            <a:bodyPr lIns="0" tIns="0" rIns="0" bIns="0" rtlCol="0" anchor="t">
              <a:spAutoFit/>
            </a:bodyPr>
            <a:lstStyle/>
            <a:p>
              <a:pPr algn="ctr">
                <a:lnSpc>
                  <a:spcPts val="3919"/>
                </a:lnSpc>
              </a:pPr>
              <a:endParaRPr/>
            </a:p>
          </p:txBody>
        </p:sp>
      </p:grpSp>
      <p:grpSp>
        <p:nvGrpSpPr>
          <p:cNvPr id="5" name="Group 5"/>
          <p:cNvGrpSpPr/>
          <p:nvPr/>
        </p:nvGrpSpPr>
        <p:grpSpPr>
          <a:xfrm rot="-10800000">
            <a:off x="99096" y="3405800"/>
            <a:ext cx="5553104" cy="5397409"/>
            <a:chOff x="0" y="0"/>
            <a:chExt cx="2963708" cy="2880613"/>
          </a:xfrm>
        </p:grpSpPr>
        <p:sp>
          <p:nvSpPr>
            <p:cNvPr id="6" name="Freeform 6"/>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7" name="Freeform 7"/>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F47279"/>
            </a:solidFill>
          </p:spPr>
        </p:sp>
      </p:grpSp>
      <p:sp>
        <p:nvSpPr>
          <p:cNvPr id="8" name="TextBox 8"/>
          <p:cNvSpPr txBox="1"/>
          <p:nvPr/>
        </p:nvSpPr>
        <p:spPr>
          <a:xfrm>
            <a:off x="655868" y="3802541"/>
            <a:ext cx="4737280" cy="542132"/>
          </a:xfrm>
          <a:prstGeom prst="rect">
            <a:avLst/>
          </a:prstGeom>
        </p:spPr>
        <p:txBody>
          <a:bodyPr lIns="0" tIns="0" rIns="0" bIns="0" rtlCol="0" anchor="t">
            <a:spAutoFit/>
          </a:bodyPr>
          <a:lstStyle/>
          <a:p>
            <a:pPr>
              <a:lnSpc>
                <a:spcPts val="3716"/>
              </a:lnSpc>
            </a:pPr>
            <a:r>
              <a:rPr lang="en-US" sz="3097">
                <a:solidFill>
                  <a:srgbClr val="FFFFFF"/>
                </a:solidFill>
                <a:latin typeface="Gaegu Bold Bold"/>
              </a:rPr>
              <a:t>STRENUOUS COMPUTATION</a:t>
            </a:r>
          </a:p>
        </p:txBody>
      </p:sp>
      <p:sp>
        <p:nvSpPr>
          <p:cNvPr id="9" name="TextBox 9"/>
          <p:cNvSpPr txBox="1"/>
          <p:nvPr/>
        </p:nvSpPr>
        <p:spPr>
          <a:xfrm>
            <a:off x="787569" y="5315496"/>
            <a:ext cx="4473879" cy="1644977"/>
          </a:xfrm>
          <a:prstGeom prst="rect">
            <a:avLst/>
          </a:prstGeom>
        </p:spPr>
        <p:txBody>
          <a:bodyPr lIns="0" tIns="0" rIns="0" bIns="0" rtlCol="0" anchor="t">
            <a:spAutoFit/>
          </a:bodyPr>
          <a:lstStyle/>
          <a:p>
            <a:pPr>
              <a:lnSpc>
                <a:spcPts val="4249"/>
              </a:lnSpc>
            </a:pPr>
            <a:r>
              <a:rPr lang="en-US" sz="3035" spc="-121">
                <a:solidFill>
                  <a:srgbClr val="FFFFFF"/>
                </a:solidFill>
                <a:latin typeface="Gaegu Light"/>
              </a:rPr>
              <a:t>ICA is a computationally expensive process and may be slow for large datasets.</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3" r="44370" b="49655"/>
          <a:stretch>
            <a:fillRect/>
          </a:stretch>
        </p:blipFill>
        <p:spPr>
          <a:xfrm>
            <a:off x="919269" y="4583009"/>
            <a:ext cx="3389865" cy="146059"/>
          </a:xfrm>
          <a:prstGeom prst="rect">
            <a:avLst/>
          </a:prstGeom>
        </p:spPr>
      </p:pic>
      <p:grpSp>
        <p:nvGrpSpPr>
          <p:cNvPr id="11" name="Group 11"/>
          <p:cNvGrpSpPr/>
          <p:nvPr/>
        </p:nvGrpSpPr>
        <p:grpSpPr>
          <a:xfrm rot="-10800000">
            <a:off x="6299247" y="3415828"/>
            <a:ext cx="5553104" cy="5397409"/>
            <a:chOff x="0" y="0"/>
            <a:chExt cx="2963708" cy="2880613"/>
          </a:xfrm>
        </p:grpSpPr>
        <p:sp>
          <p:nvSpPr>
            <p:cNvPr id="12" name="Freeform 12"/>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13" name="Freeform 13"/>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84C6DB"/>
            </a:solidFill>
          </p:spPr>
        </p:sp>
      </p:grpSp>
      <p:sp>
        <p:nvSpPr>
          <p:cNvPr id="14" name="TextBox 14"/>
          <p:cNvSpPr txBox="1"/>
          <p:nvPr/>
        </p:nvSpPr>
        <p:spPr>
          <a:xfrm>
            <a:off x="6777300" y="3720120"/>
            <a:ext cx="4596999" cy="542132"/>
          </a:xfrm>
          <a:prstGeom prst="rect">
            <a:avLst/>
          </a:prstGeom>
        </p:spPr>
        <p:txBody>
          <a:bodyPr lIns="0" tIns="0" rIns="0" bIns="0" rtlCol="0" anchor="t">
            <a:spAutoFit/>
          </a:bodyPr>
          <a:lstStyle/>
          <a:p>
            <a:pPr>
              <a:lnSpc>
                <a:spcPts val="3716"/>
              </a:lnSpc>
            </a:pPr>
            <a:r>
              <a:rPr lang="en-US" sz="3097">
                <a:solidFill>
                  <a:srgbClr val="FFFFFF"/>
                </a:solidFill>
                <a:latin typeface="Gaegu Bold Bold"/>
              </a:rPr>
              <a:t>INEXACT</a:t>
            </a:r>
          </a:p>
        </p:txBody>
      </p:sp>
      <p:sp>
        <p:nvSpPr>
          <p:cNvPr id="15" name="TextBox 15"/>
          <p:cNvSpPr txBox="1"/>
          <p:nvPr/>
        </p:nvSpPr>
        <p:spPr>
          <a:xfrm>
            <a:off x="7036494" y="5305971"/>
            <a:ext cx="4527081" cy="2211677"/>
          </a:xfrm>
          <a:prstGeom prst="rect">
            <a:avLst/>
          </a:prstGeom>
        </p:spPr>
        <p:txBody>
          <a:bodyPr lIns="0" tIns="0" rIns="0" bIns="0" rtlCol="0" anchor="t">
            <a:spAutoFit/>
          </a:bodyPr>
          <a:lstStyle/>
          <a:p>
            <a:pPr>
              <a:lnSpc>
                <a:spcPts val="4300"/>
              </a:lnSpc>
            </a:pPr>
            <a:r>
              <a:rPr lang="en-US" sz="3071" spc="-122">
                <a:solidFill>
                  <a:srgbClr val="FFFFFF"/>
                </a:solidFill>
                <a:latin typeface="Gaegu Light"/>
              </a:rPr>
              <a:t>Everytime an ICA program runs, we get different result and we may not get the exact outcome needed</a:t>
            </a:r>
          </a:p>
        </p:txBody>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3" r="44370" b="49655"/>
          <a:stretch>
            <a:fillRect/>
          </a:stretch>
        </p:blipFill>
        <p:spPr>
          <a:xfrm>
            <a:off x="7119420" y="4583009"/>
            <a:ext cx="3389865" cy="146059"/>
          </a:xfrm>
          <a:prstGeom prst="rect">
            <a:avLst/>
          </a:prstGeom>
        </p:spPr>
      </p:pic>
      <p:grpSp>
        <p:nvGrpSpPr>
          <p:cNvPr id="17" name="Group 17"/>
          <p:cNvGrpSpPr/>
          <p:nvPr/>
        </p:nvGrpSpPr>
        <p:grpSpPr>
          <a:xfrm rot="-10800000">
            <a:off x="12499398" y="3415828"/>
            <a:ext cx="5553104" cy="5397409"/>
            <a:chOff x="0" y="0"/>
            <a:chExt cx="2963708" cy="2880613"/>
          </a:xfrm>
        </p:grpSpPr>
        <p:sp>
          <p:nvSpPr>
            <p:cNvPr id="18" name="Freeform 18"/>
            <p:cNvSpPr/>
            <p:nvPr/>
          </p:nvSpPr>
          <p:spPr>
            <a:xfrm>
              <a:off x="10160" y="16510"/>
              <a:ext cx="2940848" cy="2852673"/>
            </a:xfrm>
            <a:custGeom>
              <a:avLst/>
              <a:gdLst/>
              <a:ahLst/>
              <a:cxnLst/>
              <a:rect l="l" t="t" r="r" b="b"/>
              <a:pathLst>
                <a:path w="2940848" h="2852673">
                  <a:moveTo>
                    <a:pt x="2940848" y="2852673"/>
                  </a:moveTo>
                  <a:lnTo>
                    <a:pt x="0" y="2845053"/>
                  </a:lnTo>
                  <a:lnTo>
                    <a:pt x="0" y="1002608"/>
                  </a:lnTo>
                  <a:lnTo>
                    <a:pt x="17780" y="19050"/>
                  </a:lnTo>
                  <a:lnTo>
                    <a:pt x="1464365" y="0"/>
                  </a:lnTo>
                  <a:lnTo>
                    <a:pt x="2921798" y="5080"/>
                  </a:lnTo>
                  <a:close/>
                </a:path>
              </a:pathLst>
            </a:custGeom>
            <a:solidFill>
              <a:srgbClr val="082A44"/>
            </a:solidFill>
          </p:spPr>
        </p:sp>
        <p:sp>
          <p:nvSpPr>
            <p:cNvPr id="19" name="Freeform 19"/>
            <p:cNvSpPr/>
            <p:nvPr/>
          </p:nvSpPr>
          <p:spPr>
            <a:xfrm>
              <a:off x="-3810" y="0"/>
              <a:ext cx="2970058" cy="2879343"/>
            </a:xfrm>
            <a:custGeom>
              <a:avLst/>
              <a:gdLst/>
              <a:ahLst/>
              <a:cxnLst/>
              <a:rect l="l" t="t" r="r" b="b"/>
              <a:pathLst>
                <a:path w="2970058" h="2879343">
                  <a:moveTo>
                    <a:pt x="2935768" y="21590"/>
                  </a:moveTo>
                  <a:cubicBezTo>
                    <a:pt x="2937038" y="34290"/>
                    <a:pt x="2937038" y="44450"/>
                    <a:pt x="2938308" y="54610"/>
                  </a:cubicBezTo>
                  <a:cubicBezTo>
                    <a:pt x="2940848" y="106943"/>
                    <a:pt x="2942118" y="168636"/>
                    <a:pt x="2944658" y="228126"/>
                  </a:cubicBezTo>
                  <a:cubicBezTo>
                    <a:pt x="2944658" y="314055"/>
                    <a:pt x="2957358" y="2008410"/>
                    <a:pt x="2963708" y="2094339"/>
                  </a:cubicBezTo>
                  <a:cubicBezTo>
                    <a:pt x="2970058" y="2224335"/>
                    <a:pt x="2966248" y="2356534"/>
                    <a:pt x="2966248" y="2486531"/>
                  </a:cubicBezTo>
                  <a:cubicBezTo>
                    <a:pt x="2966248" y="2601103"/>
                    <a:pt x="2967518" y="2706863"/>
                    <a:pt x="2968788" y="2818383"/>
                  </a:cubicBezTo>
                  <a:cubicBezTo>
                    <a:pt x="2968788" y="2839973"/>
                    <a:pt x="2968788" y="2853943"/>
                    <a:pt x="2968788" y="2878073"/>
                  </a:cubicBezTo>
                  <a:cubicBezTo>
                    <a:pt x="2945928" y="2878073"/>
                    <a:pt x="2925608" y="2879343"/>
                    <a:pt x="2901215" y="2878073"/>
                  </a:cubicBezTo>
                  <a:cubicBezTo>
                    <a:pt x="2753943" y="2872993"/>
                    <a:pt x="2604404" y="2879343"/>
                    <a:pt x="2457131" y="2874263"/>
                  </a:cubicBezTo>
                  <a:cubicBezTo>
                    <a:pt x="2368768" y="2870453"/>
                    <a:pt x="2282670" y="2872993"/>
                    <a:pt x="2194306" y="2870453"/>
                  </a:cubicBezTo>
                  <a:cubicBezTo>
                    <a:pt x="2153523" y="2869183"/>
                    <a:pt x="2112740" y="2867913"/>
                    <a:pt x="2071957" y="2866643"/>
                  </a:cubicBezTo>
                  <a:cubicBezTo>
                    <a:pt x="2047034" y="2866643"/>
                    <a:pt x="2024376" y="2867913"/>
                    <a:pt x="1999453" y="2867913"/>
                  </a:cubicBezTo>
                  <a:cubicBezTo>
                    <a:pt x="1936013" y="2866643"/>
                    <a:pt x="1761551" y="2867913"/>
                    <a:pt x="1698111" y="2866643"/>
                  </a:cubicBezTo>
                  <a:cubicBezTo>
                    <a:pt x="1652796" y="2865373"/>
                    <a:pt x="746503" y="2874263"/>
                    <a:pt x="701188" y="2872993"/>
                  </a:cubicBezTo>
                  <a:cubicBezTo>
                    <a:pt x="689859" y="2872993"/>
                    <a:pt x="676265" y="2874263"/>
                    <a:pt x="664936" y="2874263"/>
                  </a:cubicBezTo>
                  <a:cubicBezTo>
                    <a:pt x="637747" y="2874263"/>
                    <a:pt x="612824" y="2875533"/>
                    <a:pt x="585636" y="2875533"/>
                  </a:cubicBezTo>
                  <a:cubicBezTo>
                    <a:pt x="517664" y="2875533"/>
                    <a:pt x="451957" y="2874263"/>
                    <a:pt x="383985" y="2872993"/>
                  </a:cubicBezTo>
                  <a:cubicBezTo>
                    <a:pt x="343202" y="2871723"/>
                    <a:pt x="302419" y="2870453"/>
                    <a:pt x="263901" y="2869183"/>
                  </a:cubicBezTo>
                  <a:cubicBezTo>
                    <a:pt x="191398" y="2867913"/>
                    <a:pt x="118894" y="2866643"/>
                    <a:pt x="48260" y="2866643"/>
                  </a:cubicBezTo>
                  <a:cubicBezTo>
                    <a:pt x="38100" y="2866643"/>
                    <a:pt x="29210" y="2866643"/>
                    <a:pt x="19050" y="2865373"/>
                  </a:cubicBezTo>
                  <a:cubicBezTo>
                    <a:pt x="10160" y="2864103"/>
                    <a:pt x="5080" y="2857753"/>
                    <a:pt x="7620" y="2848863"/>
                  </a:cubicBezTo>
                  <a:cubicBezTo>
                    <a:pt x="16510" y="2817029"/>
                    <a:pt x="12700" y="2761946"/>
                    <a:pt x="11430" y="2704659"/>
                  </a:cubicBezTo>
                  <a:cubicBezTo>
                    <a:pt x="10160" y="2587883"/>
                    <a:pt x="6350" y="2473311"/>
                    <a:pt x="7620" y="2356534"/>
                  </a:cubicBezTo>
                  <a:cubicBezTo>
                    <a:pt x="5080" y="2211115"/>
                    <a:pt x="0" y="411001"/>
                    <a:pt x="7620" y="263379"/>
                  </a:cubicBezTo>
                  <a:cubicBezTo>
                    <a:pt x="8890" y="234736"/>
                    <a:pt x="7620" y="203889"/>
                    <a:pt x="8890" y="175246"/>
                  </a:cubicBezTo>
                  <a:cubicBezTo>
                    <a:pt x="10160" y="128976"/>
                    <a:pt x="12700" y="78300"/>
                    <a:pt x="13970" y="44450"/>
                  </a:cubicBezTo>
                  <a:cubicBezTo>
                    <a:pt x="13970" y="41910"/>
                    <a:pt x="15240" y="39370"/>
                    <a:pt x="16510" y="38100"/>
                  </a:cubicBezTo>
                  <a:cubicBezTo>
                    <a:pt x="38100" y="35560"/>
                    <a:pt x="62251" y="30480"/>
                    <a:pt x="98503" y="29210"/>
                  </a:cubicBezTo>
                  <a:cubicBezTo>
                    <a:pt x="159678" y="25400"/>
                    <a:pt x="220853" y="22860"/>
                    <a:pt x="284293" y="20320"/>
                  </a:cubicBezTo>
                  <a:cubicBezTo>
                    <a:pt x="327342" y="17780"/>
                    <a:pt x="370391" y="16510"/>
                    <a:pt x="411174" y="13970"/>
                  </a:cubicBezTo>
                  <a:cubicBezTo>
                    <a:pt x="451957" y="11430"/>
                    <a:pt x="495006" y="8890"/>
                    <a:pt x="535789" y="8890"/>
                  </a:cubicBezTo>
                  <a:cubicBezTo>
                    <a:pt x="581104" y="7620"/>
                    <a:pt x="626419" y="10160"/>
                    <a:pt x="671733" y="8890"/>
                  </a:cubicBezTo>
                  <a:cubicBezTo>
                    <a:pt x="728377" y="8890"/>
                    <a:pt x="1754754" y="6350"/>
                    <a:pt x="1811397" y="5080"/>
                  </a:cubicBezTo>
                  <a:cubicBezTo>
                    <a:pt x="1865775" y="3810"/>
                    <a:pt x="1920153" y="2540"/>
                    <a:pt x="1976796" y="2540"/>
                  </a:cubicBezTo>
                  <a:cubicBezTo>
                    <a:pt x="2069691" y="1270"/>
                    <a:pt x="2160320" y="0"/>
                    <a:pt x="2253216" y="0"/>
                  </a:cubicBezTo>
                  <a:cubicBezTo>
                    <a:pt x="2291733" y="0"/>
                    <a:pt x="2332516" y="2540"/>
                    <a:pt x="2371034" y="2540"/>
                  </a:cubicBezTo>
                  <a:cubicBezTo>
                    <a:pt x="2477523" y="3810"/>
                    <a:pt x="2586278" y="5080"/>
                    <a:pt x="2692768" y="7620"/>
                  </a:cubicBezTo>
                  <a:cubicBezTo>
                    <a:pt x="2749411" y="8890"/>
                    <a:pt x="2806054" y="12700"/>
                    <a:pt x="2862698" y="16510"/>
                  </a:cubicBezTo>
                  <a:cubicBezTo>
                    <a:pt x="2876292" y="16510"/>
                    <a:pt x="2889887" y="16510"/>
                    <a:pt x="2901215" y="16510"/>
                  </a:cubicBezTo>
                  <a:cubicBezTo>
                    <a:pt x="2916718" y="17780"/>
                    <a:pt x="2925608" y="20320"/>
                    <a:pt x="2935768" y="21590"/>
                  </a:cubicBezTo>
                  <a:close/>
                  <a:moveTo>
                    <a:pt x="2945928" y="2861563"/>
                  </a:moveTo>
                  <a:cubicBezTo>
                    <a:pt x="2947198" y="2845053"/>
                    <a:pt x="2948468" y="2832353"/>
                    <a:pt x="2948468" y="2819653"/>
                  </a:cubicBezTo>
                  <a:cubicBezTo>
                    <a:pt x="2947198" y="2695846"/>
                    <a:pt x="2945928" y="2579070"/>
                    <a:pt x="2945928" y="2453481"/>
                  </a:cubicBezTo>
                  <a:cubicBezTo>
                    <a:pt x="2945928" y="2396194"/>
                    <a:pt x="2948468" y="2338908"/>
                    <a:pt x="2947198" y="2281622"/>
                  </a:cubicBezTo>
                  <a:cubicBezTo>
                    <a:pt x="2947198" y="2228742"/>
                    <a:pt x="2945928" y="2173659"/>
                    <a:pt x="2944658" y="2120779"/>
                  </a:cubicBezTo>
                  <a:cubicBezTo>
                    <a:pt x="2939578" y="2039256"/>
                    <a:pt x="2928148" y="351512"/>
                    <a:pt x="2928148" y="269989"/>
                  </a:cubicBezTo>
                  <a:cubicBezTo>
                    <a:pt x="2925608" y="201686"/>
                    <a:pt x="2923068" y="131180"/>
                    <a:pt x="2920528" y="63500"/>
                  </a:cubicBezTo>
                  <a:cubicBezTo>
                    <a:pt x="2919258" y="44450"/>
                    <a:pt x="2917988" y="43180"/>
                    <a:pt x="2894418" y="41910"/>
                  </a:cubicBezTo>
                  <a:cubicBezTo>
                    <a:pt x="2887621" y="41910"/>
                    <a:pt x="2883089" y="41910"/>
                    <a:pt x="2876292" y="40640"/>
                  </a:cubicBezTo>
                  <a:cubicBezTo>
                    <a:pt x="2819649" y="36830"/>
                    <a:pt x="2760740" y="31750"/>
                    <a:pt x="2704097" y="30480"/>
                  </a:cubicBezTo>
                  <a:cubicBezTo>
                    <a:pt x="2565887" y="26670"/>
                    <a:pt x="2425411" y="25400"/>
                    <a:pt x="2287201" y="22860"/>
                  </a:cubicBezTo>
                  <a:cubicBezTo>
                    <a:pt x="2266810" y="22860"/>
                    <a:pt x="2244153" y="22860"/>
                    <a:pt x="2223761" y="22860"/>
                  </a:cubicBezTo>
                  <a:cubicBezTo>
                    <a:pt x="2189775" y="22860"/>
                    <a:pt x="2155789" y="22860"/>
                    <a:pt x="2124069" y="22860"/>
                  </a:cubicBezTo>
                  <a:cubicBezTo>
                    <a:pt x="2051565" y="22860"/>
                    <a:pt x="1979062" y="22860"/>
                    <a:pt x="1908824" y="24130"/>
                  </a:cubicBezTo>
                  <a:cubicBezTo>
                    <a:pt x="1847649" y="25400"/>
                    <a:pt x="816740" y="29210"/>
                    <a:pt x="755566" y="29210"/>
                  </a:cubicBezTo>
                  <a:cubicBezTo>
                    <a:pt x="655873" y="29210"/>
                    <a:pt x="556181" y="26670"/>
                    <a:pt x="456489" y="33020"/>
                  </a:cubicBezTo>
                  <a:cubicBezTo>
                    <a:pt x="404377" y="36830"/>
                    <a:pt x="354531" y="36830"/>
                    <a:pt x="304685" y="38100"/>
                  </a:cubicBezTo>
                  <a:cubicBezTo>
                    <a:pt x="218587" y="41910"/>
                    <a:pt x="132489" y="45720"/>
                    <a:pt x="49530" y="50800"/>
                  </a:cubicBezTo>
                  <a:cubicBezTo>
                    <a:pt x="36830" y="50800"/>
                    <a:pt x="34290" y="53340"/>
                    <a:pt x="33020" y="71690"/>
                  </a:cubicBezTo>
                  <a:cubicBezTo>
                    <a:pt x="31750" y="111350"/>
                    <a:pt x="31750" y="151010"/>
                    <a:pt x="30480" y="190669"/>
                  </a:cubicBezTo>
                  <a:cubicBezTo>
                    <a:pt x="29210" y="256769"/>
                    <a:pt x="26670" y="320665"/>
                    <a:pt x="25400" y="386765"/>
                  </a:cubicBezTo>
                  <a:cubicBezTo>
                    <a:pt x="20320" y="457271"/>
                    <a:pt x="26670" y="2180269"/>
                    <a:pt x="29210" y="2250775"/>
                  </a:cubicBezTo>
                  <a:cubicBezTo>
                    <a:pt x="29210" y="2325688"/>
                    <a:pt x="29210" y="2402804"/>
                    <a:pt x="30480" y="2477717"/>
                  </a:cubicBezTo>
                  <a:cubicBezTo>
                    <a:pt x="30480" y="2532800"/>
                    <a:pt x="33020" y="2587883"/>
                    <a:pt x="33020" y="2642966"/>
                  </a:cubicBezTo>
                  <a:cubicBezTo>
                    <a:pt x="33020" y="2702456"/>
                    <a:pt x="33020" y="2761946"/>
                    <a:pt x="31750" y="2819653"/>
                  </a:cubicBezTo>
                  <a:cubicBezTo>
                    <a:pt x="31750" y="2823463"/>
                    <a:pt x="31750" y="2826003"/>
                    <a:pt x="31750" y="2829813"/>
                  </a:cubicBezTo>
                  <a:cubicBezTo>
                    <a:pt x="31750" y="2839973"/>
                    <a:pt x="35560" y="2843783"/>
                    <a:pt x="44450" y="2843783"/>
                  </a:cubicBezTo>
                  <a:cubicBezTo>
                    <a:pt x="66783" y="2843783"/>
                    <a:pt x="98503" y="2845053"/>
                    <a:pt x="127957" y="2845053"/>
                  </a:cubicBezTo>
                  <a:cubicBezTo>
                    <a:pt x="171006" y="2845053"/>
                    <a:pt x="216321" y="2842513"/>
                    <a:pt x="259370" y="2845053"/>
                  </a:cubicBezTo>
                  <a:cubicBezTo>
                    <a:pt x="329608" y="2848863"/>
                    <a:pt x="399845" y="2851403"/>
                    <a:pt x="470083" y="2850133"/>
                  </a:cubicBezTo>
                  <a:cubicBezTo>
                    <a:pt x="515398" y="2848863"/>
                    <a:pt x="558447" y="2851403"/>
                    <a:pt x="603762" y="2851403"/>
                  </a:cubicBezTo>
                  <a:cubicBezTo>
                    <a:pt x="669468" y="2851403"/>
                    <a:pt x="735174" y="2850133"/>
                    <a:pt x="800880" y="2851403"/>
                  </a:cubicBezTo>
                  <a:cubicBezTo>
                    <a:pt x="898307" y="2852673"/>
                    <a:pt x="1967733" y="2842513"/>
                    <a:pt x="2067425" y="2845053"/>
                  </a:cubicBezTo>
                  <a:cubicBezTo>
                    <a:pt x="2110474" y="2846323"/>
                    <a:pt x="2153523" y="2847593"/>
                    <a:pt x="2194306" y="2847593"/>
                  </a:cubicBezTo>
                  <a:cubicBezTo>
                    <a:pt x="2269076" y="2850133"/>
                    <a:pt x="2341579" y="2846323"/>
                    <a:pt x="2416348" y="2850133"/>
                  </a:cubicBezTo>
                  <a:cubicBezTo>
                    <a:pt x="2477523" y="2852673"/>
                    <a:pt x="2538698" y="2852673"/>
                    <a:pt x="2599873" y="2855213"/>
                  </a:cubicBezTo>
                  <a:cubicBezTo>
                    <a:pt x="2690502" y="2859023"/>
                    <a:pt x="2781131" y="2861563"/>
                    <a:pt x="2871761" y="2862833"/>
                  </a:cubicBezTo>
                  <a:cubicBezTo>
                    <a:pt x="2905747" y="2862833"/>
                    <a:pt x="2925608" y="2861563"/>
                    <a:pt x="2945928" y="2861563"/>
                  </a:cubicBezTo>
                  <a:close/>
                </a:path>
              </a:pathLst>
            </a:custGeom>
            <a:solidFill>
              <a:srgbClr val="FFC7C7"/>
            </a:solidFill>
          </p:spPr>
        </p:sp>
      </p:grpSp>
      <p:sp>
        <p:nvSpPr>
          <p:cNvPr id="20" name="TextBox 20"/>
          <p:cNvSpPr txBox="1"/>
          <p:nvPr/>
        </p:nvSpPr>
        <p:spPr>
          <a:xfrm>
            <a:off x="12758450" y="3486570"/>
            <a:ext cx="5294052" cy="1008065"/>
          </a:xfrm>
          <a:prstGeom prst="rect">
            <a:avLst/>
          </a:prstGeom>
        </p:spPr>
        <p:txBody>
          <a:bodyPr lIns="0" tIns="0" rIns="0" bIns="0" rtlCol="0" anchor="t">
            <a:spAutoFit/>
          </a:bodyPr>
          <a:lstStyle/>
          <a:p>
            <a:pPr>
              <a:lnSpc>
                <a:spcPts val="3716"/>
              </a:lnSpc>
            </a:pPr>
            <a:r>
              <a:rPr lang="en-US" sz="3097">
                <a:solidFill>
                  <a:srgbClr val="FFFFFF"/>
                </a:solidFill>
                <a:latin typeface="Gaegu Bold Bold"/>
              </a:rPr>
              <a:t>ASSUMES ZERO CORRELATION BETWEEN SOURCES</a:t>
            </a:r>
          </a:p>
        </p:txBody>
      </p:sp>
      <p:sp>
        <p:nvSpPr>
          <p:cNvPr id="21" name="TextBox 21"/>
          <p:cNvSpPr txBox="1"/>
          <p:nvPr/>
        </p:nvSpPr>
        <p:spPr>
          <a:xfrm>
            <a:off x="13319571" y="5305971"/>
            <a:ext cx="4213915" cy="2569701"/>
          </a:xfrm>
          <a:prstGeom prst="rect">
            <a:avLst/>
          </a:prstGeom>
        </p:spPr>
        <p:txBody>
          <a:bodyPr lIns="0" tIns="0" rIns="0" bIns="0" rtlCol="0" anchor="t">
            <a:spAutoFit/>
          </a:bodyPr>
          <a:lstStyle/>
          <a:p>
            <a:pPr>
              <a:lnSpc>
                <a:spcPts val="4002"/>
              </a:lnSpc>
            </a:pPr>
            <a:r>
              <a:rPr lang="en-US" sz="2859" spc="-114">
                <a:solidFill>
                  <a:srgbClr val="FFFFFF"/>
                </a:solidFill>
                <a:latin typeface="Gaegu Light"/>
              </a:rPr>
              <a:t>ICA assumes that the sources are mutually independent and have zero correlation with each other, which may not always be true in practice.</a:t>
            </a:r>
          </a:p>
        </p:txBody>
      </p:sp>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3" r="44370" b="49655"/>
          <a:stretch>
            <a:fillRect/>
          </a:stretch>
        </p:blipFill>
        <p:spPr>
          <a:xfrm>
            <a:off x="13319571" y="4583009"/>
            <a:ext cx="3389865" cy="146059"/>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978358" flipH="1">
            <a:off x="-114775" y="2818572"/>
            <a:ext cx="694988" cy="1194511"/>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87158">
            <a:off x="10512413" y="8933967"/>
            <a:ext cx="946329" cy="648666"/>
          </a:xfrm>
          <a:prstGeom prst="rect">
            <a:avLst/>
          </a:prstGeom>
        </p:spPr>
      </p:pic>
      <p:pic>
        <p:nvPicPr>
          <p:cNvPr id="25" name="Picture 2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328514">
            <a:off x="17515159" y="4165997"/>
            <a:ext cx="1074686" cy="10492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73050"/>
            <a:ext cx="16454371" cy="8229918"/>
            <a:chOff x="0" y="0"/>
            <a:chExt cx="9153025" cy="4578032"/>
          </a:xfrm>
        </p:grpSpPr>
        <p:sp>
          <p:nvSpPr>
            <p:cNvPr id="3" name="Freeform 3"/>
            <p:cNvSpPr/>
            <p:nvPr/>
          </p:nvSpPr>
          <p:spPr>
            <a:xfrm>
              <a:off x="10160" y="16510"/>
              <a:ext cx="9130165" cy="4550092"/>
            </a:xfrm>
            <a:custGeom>
              <a:avLst/>
              <a:gdLst/>
              <a:ahLst/>
              <a:cxnLst/>
              <a:rect l="l" t="t" r="r" b="b"/>
              <a:pathLst>
                <a:path w="9130165" h="4550092">
                  <a:moveTo>
                    <a:pt x="9130165" y="4550092"/>
                  </a:moveTo>
                  <a:lnTo>
                    <a:pt x="0" y="4542472"/>
                  </a:lnTo>
                  <a:lnTo>
                    <a:pt x="0" y="1591318"/>
                  </a:lnTo>
                  <a:lnTo>
                    <a:pt x="17780" y="19050"/>
                  </a:lnTo>
                  <a:lnTo>
                    <a:pt x="4551066" y="0"/>
                  </a:lnTo>
                  <a:lnTo>
                    <a:pt x="9111115" y="5080"/>
                  </a:lnTo>
                  <a:close/>
                </a:path>
              </a:pathLst>
            </a:custGeom>
            <a:solidFill>
              <a:srgbClr val="082A44"/>
            </a:solidFill>
          </p:spPr>
        </p:sp>
        <p:sp>
          <p:nvSpPr>
            <p:cNvPr id="4" name="Freeform 4"/>
            <p:cNvSpPr/>
            <p:nvPr/>
          </p:nvSpPr>
          <p:spPr>
            <a:xfrm>
              <a:off x="-3810" y="0"/>
              <a:ext cx="9159374" cy="4576762"/>
            </a:xfrm>
            <a:custGeom>
              <a:avLst/>
              <a:gdLst/>
              <a:ahLst/>
              <a:cxnLst/>
              <a:rect l="l" t="t" r="r" b="b"/>
              <a:pathLst>
                <a:path w="9159374" h="4576762">
                  <a:moveTo>
                    <a:pt x="9125085" y="21590"/>
                  </a:moveTo>
                  <a:cubicBezTo>
                    <a:pt x="9126355" y="34290"/>
                    <a:pt x="9126355" y="44450"/>
                    <a:pt x="9127624" y="54610"/>
                  </a:cubicBezTo>
                  <a:cubicBezTo>
                    <a:pt x="9130165" y="133207"/>
                    <a:pt x="9131435" y="232940"/>
                    <a:pt x="9133974" y="329111"/>
                  </a:cubicBezTo>
                  <a:cubicBezTo>
                    <a:pt x="9133974" y="468024"/>
                    <a:pt x="9146674" y="3207114"/>
                    <a:pt x="9153024" y="3346028"/>
                  </a:cubicBezTo>
                  <a:cubicBezTo>
                    <a:pt x="9159374" y="3556179"/>
                    <a:pt x="9155565" y="3769892"/>
                    <a:pt x="9155565" y="3980043"/>
                  </a:cubicBezTo>
                  <a:cubicBezTo>
                    <a:pt x="9155565" y="4165261"/>
                    <a:pt x="9156835" y="4336232"/>
                    <a:pt x="9158105" y="4515802"/>
                  </a:cubicBezTo>
                  <a:cubicBezTo>
                    <a:pt x="9158105" y="4537392"/>
                    <a:pt x="9158105" y="4551362"/>
                    <a:pt x="9158105" y="4575492"/>
                  </a:cubicBezTo>
                  <a:cubicBezTo>
                    <a:pt x="9135245" y="4575492"/>
                    <a:pt x="9114924" y="4576762"/>
                    <a:pt x="9070457" y="4575492"/>
                  </a:cubicBezTo>
                  <a:cubicBezTo>
                    <a:pt x="8604132" y="4570412"/>
                    <a:pt x="8130632" y="4576762"/>
                    <a:pt x="7664307" y="4571682"/>
                  </a:cubicBezTo>
                  <a:cubicBezTo>
                    <a:pt x="7384511" y="4567872"/>
                    <a:pt x="7111890" y="4570412"/>
                    <a:pt x="6832095" y="4567872"/>
                  </a:cubicBezTo>
                  <a:cubicBezTo>
                    <a:pt x="6702958" y="4566602"/>
                    <a:pt x="6573822" y="4565332"/>
                    <a:pt x="6444686" y="4564062"/>
                  </a:cubicBezTo>
                  <a:cubicBezTo>
                    <a:pt x="6365769" y="4564062"/>
                    <a:pt x="6294027" y="4565332"/>
                    <a:pt x="6215110" y="4565332"/>
                  </a:cubicBezTo>
                  <a:cubicBezTo>
                    <a:pt x="6014232" y="4564062"/>
                    <a:pt x="5461816" y="4565332"/>
                    <a:pt x="5260937" y="4564062"/>
                  </a:cubicBezTo>
                  <a:cubicBezTo>
                    <a:pt x="5117452" y="4562792"/>
                    <a:pt x="2247757" y="4571682"/>
                    <a:pt x="2104272" y="4570412"/>
                  </a:cubicBezTo>
                  <a:cubicBezTo>
                    <a:pt x="2068401" y="4570412"/>
                    <a:pt x="2025356" y="4571682"/>
                    <a:pt x="1989484" y="4571682"/>
                  </a:cubicBezTo>
                  <a:cubicBezTo>
                    <a:pt x="1903393" y="4571682"/>
                    <a:pt x="1824477" y="4572952"/>
                    <a:pt x="1738386" y="4572952"/>
                  </a:cubicBezTo>
                  <a:cubicBezTo>
                    <a:pt x="1523159" y="4572952"/>
                    <a:pt x="1315106" y="4571682"/>
                    <a:pt x="1099879" y="4570412"/>
                  </a:cubicBezTo>
                  <a:cubicBezTo>
                    <a:pt x="970743" y="4569142"/>
                    <a:pt x="841606" y="4567872"/>
                    <a:pt x="719644" y="4566602"/>
                  </a:cubicBezTo>
                  <a:cubicBezTo>
                    <a:pt x="490069" y="4565332"/>
                    <a:pt x="260493" y="4564062"/>
                    <a:pt x="48260" y="4564062"/>
                  </a:cubicBezTo>
                  <a:cubicBezTo>
                    <a:pt x="38100" y="4564062"/>
                    <a:pt x="29210" y="4564062"/>
                    <a:pt x="19050" y="4562792"/>
                  </a:cubicBezTo>
                  <a:cubicBezTo>
                    <a:pt x="10160" y="4561522"/>
                    <a:pt x="5080" y="4555172"/>
                    <a:pt x="7620" y="4546282"/>
                  </a:cubicBezTo>
                  <a:cubicBezTo>
                    <a:pt x="16510" y="4514326"/>
                    <a:pt x="12700" y="4425279"/>
                    <a:pt x="11430" y="4332670"/>
                  </a:cubicBezTo>
                  <a:cubicBezTo>
                    <a:pt x="10160" y="4143890"/>
                    <a:pt x="6350" y="3958672"/>
                    <a:pt x="7620" y="3769892"/>
                  </a:cubicBezTo>
                  <a:cubicBezTo>
                    <a:pt x="5080" y="3534807"/>
                    <a:pt x="0" y="624747"/>
                    <a:pt x="7620" y="386101"/>
                  </a:cubicBezTo>
                  <a:cubicBezTo>
                    <a:pt x="8890" y="339796"/>
                    <a:pt x="7620" y="289930"/>
                    <a:pt x="8890" y="243625"/>
                  </a:cubicBezTo>
                  <a:cubicBezTo>
                    <a:pt x="10160" y="168826"/>
                    <a:pt x="12700" y="86903"/>
                    <a:pt x="13970" y="44450"/>
                  </a:cubicBezTo>
                  <a:cubicBezTo>
                    <a:pt x="13970" y="41910"/>
                    <a:pt x="15240" y="39370"/>
                    <a:pt x="16510" y="38100"/>
                  </a:cubicBezTo>
                  <a:cubicBezTo>
                    <a:pt x="38100" y="35560"/>
                    <a:pt x="81137" y="30480"/>
                    <a:pt x="195925" y="29210"/>
                  </a:cubicBezTo>
                  <a:cubicBezTo>
                    <a:pt x="389629" y="25400"/>
                    <a:pt x="583334" y="22860"/>
                    <a:pt x="784212" y="20320"/>
                  </a:cubicBezTo>
                  <a:cubicBezTo>
                    <a:pt x="920523" y="17780"/>
                    <a:pt x="1056834" y="16510"/>
                    <a:pt x="1185970" y="13970"/>
                  </a:cubicBezTo>
                  <a:cubicBezTo>
                    <a:pt x="1315106" y="11430"/>
                    <a:pt x="1451417" y="8890"/>
                    <a:pt x="1580553" y="8890"/>
                  </a:cubicBezTo>
                  <a:cubicBezTo>
                    <a:pt x="1724038" y="7620"/>
                    <a:pt x="1867522" y="10160"/>
                    <a:pt x="2011007" y="8890"/>
                  </a:cubicBezTo>
                  <a:cubicBezTo>
                    <a:pt x="2190363" y="8890"/>
                    <a:pt x="5440293" y="6350"/>
                    <a:pt x="5619649" y="5080"/>
                  </a:cubicBezTo>
                  <a:cubicBezTo>
                    <a:pt x="5791830" y="3810"/>
                    <a:pt x="5964012" y="2540"/>
                    <a:pt x="6143368" y="2540"/>
                  </a:cubicBezTo>
                  <a:cubicBezTo>
                    <a:pt x="6437512" y="1270"/>
                    <a:pt x="6724481" y="0"/>
                    <a:pt x="7018625" y="0"/>
                  </a:cubicBezTo>
                  <a:cubicBezTo>
                    <a:pt x="7140587" y="0"/>
                    <a:pt x="7269723" y="2540"/>
                    <a:pt x="7391685" y="2540"/>
                  </a:cubicBezTo>
                  <a:cubicBezTo>
                    <a:pt x="7728875" y="3810"/>
                    <a:pt x="8073238" y="5080"/>
                    <a:pt x="8410427" y="7620"/>
                  </a:cubicBezTo>
                  <a:cubicBezTo>
                    <a:pt x="8589783" y="8890"/>
                    <a:pt x="8769139" y="12700"/>
                    <a:pt x="8948495" y="16510"/>
                  </a:cubicBezTo>
                  <a:cubicBezTo>
                    <a:pt x="8991540" y="16510"/>
                    <a:pt x="9034586" y="16510"/>
                    <a:pt x="9070457" y="16510"/>
                  </a:cubicBezTo>
                  <a:cubicBezTo>
                    <a:pt x="9106035" y="17780"/>
                    <a:pt x="9114924" y="20320"/>
                    <a:pt x="9125085" y="21590"/>
                  </a:cubicBezTo>
                  <a:close/>
                  <a:moveTo>
                    <a:pt x="9135245" y="4558982"/>
                  </a:moveTo>
                  <a:cubicBezTo>
                    <a:pt x="9136515" y="4542472"/>
                    <a:pt x="9137785" y="4529772"/>
                    <a:pt x="9137785" y="4517072"/>
                  </a:cubicBezTo>
                  <a:cubicBezTo>
                    <a:pt x="9136515" y="4318422"/>
                    <a:pt x="9135245" y="4129643"/>
                    <a:pt x="9135245" y="3926615"/>
                  </a:cubicBezTo>
                  <a:cubicBezTo>
                    <a:pt x="9135245" y="3834006"/>
                    <a:pt x="9137785" y="3741397"/>
                    <a:pt x="9136515" y="3648788"/>
                  </a:cubicBezTo>
                  <a:cubicBezTo>
                    <a:pt x="9136515" y="3563303"/>
                    <a:pt x="9135245" y="3474256"/>
                    <a:pt x="9133975" y="3388770"/>
                  </a:cubicBezTo>
                  <a:cubicBezTo>
                    <a:pt x="9128895" y="3256981"/>
                    <a:pt x="9117465" y="528576"/>
                    <a:pt x="9117465" y="396787"/>
                  </a:cubicBezTo>
                  <a:cubicBezTo>
                    <a:pt x="9114925" y="286368"/>
                    <a:pt x="9112385" y="172388"/>
                    <a:pt x="9109845" y="63500"/>
                  </a:cubicBezTo>
                  <a:cubicBezTo>
                    <a:pt x="9108575" y="44450"/>
                    <a:pt x="9107305" y="43180"/>
                    <a:pt x="9048935" y="41910"/>
                  </a:cubicBezTo>
                  <a:cubicBezTo>
                    <a:pt x="9027412" y="41910"/>
                    <a:pt x="9013063" y="41910"/>
                    <a:pt x="8991540" y="40640"/>
                  </a:cubicBezTo>
                  <a:cubicBezTo>
                    <a:pt x="8812185" y="36830"/>
                    <a:pt x="8625654" y="31750"/>
                    <a:pt x="8446299" y="30480"/>
                  </a:cubicBezTo>
                  <a:cubicBezTo>
                    <a:pt x="8008670" y="26670"/>
                    <a:pt x="7563867" y="25400"/>
                    <a:pt x="7126239" y="22860"/>
                  </a:cubicBezTo>
                  <a:cubicBezTo>
                    <a:pt x="7061671" y="22860"/>
                    <a:pt x="6989929" y="22860"/>
                    <a:pt x="6925360" y="22860"/>
                  </a:cubicBezTo>
                  <a:cubicBezTo>
                    <a:pt x="6817747" y="22860"/>
                    <a:pt x="6710133" y="22860"/>
                    <a:pt x="6609694" y="22860"/>
                  </a:cubicBezTo>
                  <a:cubicBezTo>
                    <a:pt x="6380118" y="22860"/>
                    <a:pt x="6150543" y="22860"/>
                    <a:pt x="5928141" y="24130"/>
                  </a:cubicBezTo>
                  <a:cubicBezTo>
                    <a:pt x="5734437" y="25400"/>
                    <a:pt x="2470158" y="29210"/>
                    <a:pt x="2276454" y="29210"/>
                  </a:cubicBezTo>
                  <a:cubicBezTo>
                    <a:pt x="1960788" y="29210"/>
                    <a:pt x="1645121" y="26670"/>
                    <a:pt x="1329455" y="33020"/>
                  </a:cubicBezTo>
                  <a:cubicBezTo>
                    <a:pt x="1164447" y="36830"/>
                    <a:pt x="1006614" y="36830"/>
                    <a:pt x="848781" y="38100"/>
                  </a:cubicBezTo>
                  <a:cubicBezTo>
                    <a:pt x="576160" y="41910"/>
                    <a:pt x="303539" y="45720"/>
                    <a:pt x="49530" y="50800"/>
                  </a:cubicBezTo>
                  <a:cubicBezTo>
                    <a:pt x="36830" y="50800"/>
                    <a:pt x="34290" y="53340"/>
                    <a:pt x="33020" y="76217"/>
                  </a:cubicBezTo>
                  <a:cubicBezTo>
                    <a:pt x="31750" y="140331"/>
                    <a:pt x="31750" y="204445"/>
                    <a:pt x="30480" y="268559"/>
                  </a:cubicBezTo>
                  <a:cubicBezTo>
                    <a:pt x="29210" y="375415"/>
                    <a:pt x="26670" y="478710"/>
                    <a:pt x="25400" y="585567"/>
                  </a:cubicBezTo>
                  <a:cubicBezTo>
                    <a:pt x="20320" y="699547"/>
                    <a:pt x="26670" y="3484941"/>
                    <a:pt x="29210" y="3598921"/>
                  </a:cubicBezTo>
                  <a:cubicBezTo>
                    <a:pt x="29210" y="3720026"/>
                    <a:pt x="29210" y="3844692"/>
                    <a:pt x="30480" y="3965796"/>
                  </a:cubicBezTo>
                  <a:cubicBezTo>
                    <a:pt x="30480" y="4054843"/>
                    <a:pt x="33020" y="4143890"/>
                    <a:pt x="33020" y="4232937"/>
                  </a:cubicBezTo>
                  <a:cubicBezTo>
                    <a:pt x="33020" y="4329108"/>
                    <a:pt x="33020" y="4425279"/>
                    <a:pt x="31750" y="4517072"/>
                  </a:cubicBezTo>
                  <a:cubicBezTo>
                    <a:pt x="31750" y="4520882"/>
                    <a:pt x="31750" y="4523422"/>
                    <a:pt x="31750" y="4527232"/>
                  </a:cubicBezTo>
                  <a:cubicBezTo>
                    <a:pt x="31750" y="4537392"/>
                    <a:pt x="35560" y="4541202"/>
                    <a:pt x="44450" y="4541202"/>
                  </a:cubicBezTo>
                  <a:cubicBezTo>
                    <a:pt x="95486" y="4541202"/>
                    <a:pt x="195925" y="4542472"/>
                    <a:pt x="289190" y="4542472"/>
                  </a:cubicBezTo>
                  <a:cubicBezTo>
                    <a:pt x="425501" y="4542472"/>
                    <a:pt x="568985" y="4539932"/>
                    <a:pt x="705296" y="4542472"/>
                  </a:cubicBezTo>
                  <a:cubicBezTo>
                    <a:pt x="927697" y="4546282"/>
                    <a:pt x="1150099" y="4548822"/>
                    <a:pt x="1372500" y="4547552"/>
                  </a:cubicBezTo>
                  <a:cubicBezTo>
                    <a:pt x="1515985" y="4546282"/>
                    <a:pt x="1652295" y="4548822"/>
                    <a:pt x="1795780" y="4548822"/>
                  </a:cubicBezTo>
                  <a:cubicBezTo>
                    <a:pt x="2003833" y="4548822"/>
                    <a:pt x="2211886" y="4547552"/>
                    <a:pt x="2419939" y="4548822"/>
                  </a:cubicBezTo>
                  <a:cubicBezTo>
                    <a:pt x="2728431" y="4550092"/>
                    <a:pt x="6114671" y="4539932"/>
                    <a:pt x="6430338" y="4542472"/>
                  </a:cubicBezTo>
                  <a:cubicBezTo>
                    <a:pt x="6566648" y="4543742"/>
                    <a:pt x="6702958" y="4545012"/>
                    <a:pt x="6832095" y="4545012"/>
                  </a:cubicBezTo>
                  <a:cubicBezTo>
                    <a:pt x="7068845" y="4547552"/>
                    <a:pt x="7298421" y="4543742"/>
                    <a:pt x="7535170" y="4547552"/>
                  </a:cubicBezTo>
                  <a:cubicBezTo>
                    <a:pt x="7728875" y="4550092"/>
                    <a:pt x="7922579" y="4550092"/>
                    <a:pt x="8116284" y="4552632"/>
                  </a:cubicBezTo>
                  <a:cubicBezTo>
                    <a:pt x="8403253" y="4556442"/>
                    <a:pt x="8690222" y="4558982"/>
                    <a:pt x="8977193" y="4560252"/>
                  </a:cubicBezTo>
                  <a:cubicBezTo>
                    <a:pt x="9084806" y="4560252"/>
                    <a:pt x="9114924" y="4558982"/>
                    <a:pt x="9135245" y="4558982"/>
                  </a:cubicBezTo>
                  <a:close/>
                </a:path>
              </a:pathLst>
            </a:custGeom>
            <a:solidFill>
              <a:srgbClr val="FFC7C7"/>
            </a:solidFill>
          </p:spPr>
        </p:sp>
      </p:grpSp>
      <p:sp>
        <p:nvSpPr>
          <p:cNvPr id="5" name="TextBox 5"/>
          <p:cNvSpPr txBox="1"/>
          <p:nvPr/>
        </p:nvSpPr>
        <p:spPr>
          <a:xfrm>
            <a:off x="2113378" y="-60404"/>
            <a:ext cx="13496450" cy="1335231"/>
          </a:xfrm>
          <a:prstGeom prst="rect">
            <a:avLst/>
          </a:prstGeom>
        </p:spPr>
        <p:txBody>
          <a:bodyPr lIns="0" tIns="0" rIns="0" bIns="0" rtlCol="0" anchor="t">
            <a:spAutoFit/>
          </a:bodyPr>
          <a:lstStyle/>
          <a:p>
            <a:pPr algn="ctr">
              <a:lnSpc>
                <a:spcPts val="8514"/>
              </a:lnSpc>
            </a:pPr>
            <a:r>
              <a:rPr lang="en-US" sz="8514" spc="-340">
                <a:solidFill>
                  <a:srgbClr val="FFFFFF"/>
                </a:solidFill>
                <a:latin typeface="Gaegu Bold"/>
              </a:rPr>
              <a:t>CONCLUSION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78358" flipH="1">
            <a:off x="238843" y="9178221"/>
            <a:ext cx="746338" cy="128276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669255">
            <a:off x="2771887" y="9624145"/>
            <a:ext cx="1193595" cy="1165383"/>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74905">
            <a:off x="17149404" y="9221212"/>
            <a:ext cx="1411269" cy="116850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42565">
            <a:off x="14224869" y="9490438"/>
            <a:ext cx="1520228" cy="961890"/>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244800">
            <a:off x="5617287" y="9362189"/>
            <a:ext cx="823682" cy="886546"/>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275575">
            <a:off x="11490408" y="9355593"/>
            <a:ext cx="890883" cy="1310122"/>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362912">
            <a:off x="8180559" y="9714910"/>
            <a:ext cx="1618500" cy="591488"/>
          </a:xfrm>
          <a:prstGeom prst="rect">
            <a:avLst/>
          </a:prstGeom>
        </p:spPr>
      </p:pic>
      <p:sp>
        <p:nvSpPr>
          <p:cNvPr id="13" name="TextBox 13"/>
          <p:cNvSpPr txBox="1"/>
          <p:nvPr/>
        </p:nvSpPr>
        <p:spPr>
          <a:xfrm>
            <a:off x="1221409" y="1112902"/>
            <a:ext cx="15845183" cy="9268248"/>
          </a:xfrm>
          <a:prstGeom prst="rect">
            <a:avLst/>
          </a:prstGeom>
        </p:spPr>
        <p:txBody>
          <a:bodyPr lIns="0" tIns="0" rIns="0" bIns="0" rtlCol="0" anchor="t">
            <a:spAutoFit/>
          </a:bodyPr>
          <a:lstStyle/>
          <a:p>
            <a:pPr marL="806030" lvl="1" indent="-403015" algn="just">
              <a:lnSpc>
                <a:spcPts val="5226"/>
              </a:lnSpc>
              <a:buFont typeface="Arial"/>
              <a:buChar char="•"/>
            </a:pPr>
            <a:r>
              <a:rPr lang="en-US" sz="3733" spc="-149">
                <a:solidFill>
                  <a:srgbClr val="FFFFFF"/>
                </a:solidFill>
                <a:latin typeface="Gaegu Light"/>
              </a:rPr>
              <a:t>Independent Component Analysis is a powerful technique with many applications in signal processing, data analysis, and machine learning.</a:t>
            </a:r>
          </a:p>
          <a:p>
            <a:pPr marL="806030" lvl="1" indent="-403015" algn="just">
              <a:lnSpc>
                <a:spcPts val="5226"/>
              </a:lnSpc>
              <a:buFont typeface="Arial"/>
              <a:buChar char="•"/>
            </a:pPr>
            <a:r>
              <a:rPr lang="en-US" sz="3733" spc="-149">
                <a:solidFill>
                  <a:srgbClr val="FFFFFF"/>
                </a:solidFill>
                <a:latin typeface="Gaegu Light"/>
              </a:rPr>
              <a:t>The ICA algorithm is based on the principles of linear algebra and differential equations, which allow us to separate mixed signals into their original components.</a:t>
            </a:r>
          </a:p>
          <a:p>
            <a:pPr marL="806030" lvl="1" indent="-403015" algn="just">
              <a:lnSpc>
                <a:spcPts val="5226"/>
              </a:lnSpc>
              <a:buFont typeface="Arial"/>
              <a:buChar char="•"/>
            </a:pPr>
            <a:r>
              <a:rPr lang="en-US" sz="3733" spc="-149">
                <a:solidFill>
                  <a:srgbClr val="FFFFFF"/>
                </a:solidFill>
                <a:latin typeface="Gaegu Light"/>
              </a:rPr>
              <a:t>ICA can be used to analyze various types of data, including audio and image signals, neurophysiological data, and financial data.</a:t>
            </a:r>
          </a:p>
          <a:p>
            <a:pPr marL="806030" lvl="1" indent="-403015" algn="just">
              <a:lnSpc>
                <a:spcPts val="5226"/>
              </a:lnSpc>
              <a:buFont typeface="Arial"/>
              <a:buChar char="•"/>
            </a:pPr>
            <a:r>
              <a:rPr lang="en-US" sz="3733" spc="-149">
                <a:solidFill>
                  <a:srgbClr val="FFFFFF"/>
                </a:solidFill>
                <a:latin typeface="Gaegu Light"/>
              </a:rPr>
              <a:t>By applying ICA to complex data sets, we can uncover the underlying structure of the data, identify patterns and anomalies, and extract meaningful information that can help us to make better decisions.</a:t>
            </a:r>
          </a:p>
          <a:p>
            <a:pPr marL="806030" lvl="1" indent="-403015" algn="just">
              <a:lnSpc>
                <a:spcPts val="5226"/>
              </a:lnSpc>
              <a:buFont typeface="Arial"/>
              <a:buChar char="•"/>
            </a:pPr>
            <a:r>
              <a:rPr lang="en-US" sz="3733" spc="-149">
                <a:solidFill>
                  <a:srgbClr val="FFFFFF"/>
                </a:solidFill>
                <a:latin typeface="Gaegu Light"/>
              </a:rPr>
              <a:t>The principles of ICA can be extended to other areas of data analysis, such as deep learning and natural language processing, which can enhance our ability to analyze and interpret large and complex data sets.</a:t>
            </a:r>
          </a:p>
          <a:p>
            <a:pPr algn="just">
              <a:lnSpc>
                <a:spcPts val="5226"/>
              </a:lnSpc>
            </a:pPr>
            <a:endParaRPr lang="en-US" sz="3733" spc="-149">
              <a:solidFill>
                <a:srgbClr val="FFFFFF"/>
              </a:solidFill>
              <a:latin typeface="Gaegu Light"/>
            </a:endParaRPr>
          </a:p>
          <a:p>
            <a:pPr algn="just">
              <a:lnSpc>
                <a:spcPts val="5226"/>
              </a:lnSpc>
            </a:pPr>
            <a:endParaRPr lang="en-US" sz="3733" spc="-149">
              <a:solidFill>
                <a:srgbClr val="FFFFFF"/>
              </a:solidFill>
              <a:latin typeface="Gaegu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0708" y="5143500"/>
            <a:ext cx="9486584" cy="559708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9286" y="4910240"/>
            <a:ext cx="1123919" cy="1776308"/>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59334" y="4910240"/>
            <a:ext cx="1123919" cy="1776308"/>
          </a:xfrm>
          <a:prstGeom prst="rect">
            <a:avLst/>
          </a:prstGeom>
        </p:spPr>
      </p:pic>
      <p:grpSp>
        <p:nvGrpSpPr>
          <p:cNvPr id="5" name="Group 5"/>
          <p:cNvGrpSpPr/>
          <p:nvPr/>
        </p:nvGrpSpPr>
        <p:grpSpPr>
          <a:xfrm>
            <a:off x="4400708" y="1028700"/>
            <a:ext cx="8690483" cy="2930304"/>
            <a:chOff x="0" y="0"/>
            <a:chExt cx="11587311" cy="3907072"/>
          </a:xfrm>
        </p:grpSpPr>
        <p:sp>
          <p:nvSpPr>
            <p:cNvPr id="6" name="TextBox 6"/>
            <p:cNvSpPr txBox="1"/>
            <p:nvPr/>
          </p:nvSpPr>
          <p:spPr>
            <a:xfrm>
              <a:off x="0" y="457200"/>
              <a:ext cx="11587311" cy="2872483"/>
            </a:xfrm>
            <a:prstGeom prst="rect">
              <a:avLst/>
            </a:prstGeom>
          </p:spPr>
          <p:txBody>
            <a:bodyPr lIns="0" tIns="0" rIns="0" bIns="0" rtlCol="0" anchor="t">
              <a:spAutoFit/>
            </a:bodyPr>
            <a:lstStyle/>
            <a:p>
              <a:pPr algn="ctr">
                <a:lnSpc>
                  <a:spcPts val="15006"/>
                </a:lnSpc>
              </a:pPr>
              <a:r>
                <a:rPr lang="en-US" sz="16490" spc="395">
                  <a:solidFill>
                    <a:srgbClr val="FFFFFF"/>
                  </a:solidFill>
                  <a:latin typeface="Anaktoria"/>
                </a:rPr>
                <a:t>Imagine..</a:t>
              </a:r>
            </a:p>
          </p:txBody>
        </p:sp>
        <p:sp>
          <p:nvSpPr>
            <p:cNvPr id="7" name="TextBox 7"/>
            <p:cNvSpPr txBox="1"/>
            <p:nvPr/>
          </p:nvSpPr>
          <p:spPr>
            <a:xfrm>
              <a:off x="933271" y="3362989"/>
              <a:ext cx="9720770" cy="544083"/>
            </a:xfrm>
            <a:prstGeom prst="rect">
              <a:avLst/>
            </a:prstGeom>
          </p:spPr>
          <p:txBody>
            <a:bodyPr lIns="0" tIns="0" rIns="0" bIns="0" rtlCol="0" anchor="t">
              <a:spAutoFit/>
            </a:bodyPr>
            <a:lstStyle/>
            <a:p>
              <a:pPr algn="ctr">
                <a:lnSpc>
                  <a:spcPts val="3341"/>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378802" y="-93558"/>
            <a:ext cx="7530397" cy="10956927"/>
          </a:xfrm>
          <a:prstGeom prst="rect">
            <a:avLst/>
          </a:prstGeom>
        </p:spPr>
      </p:pic>
      <p:grpSp>
        <p:nvGrpSpPr>
          <p:cNvPr id="3" name="Group 3"/>
          <p:cNvGrpSpPr/>
          <p:nvPr/>
        </p:nvGrpSpPr>
        <p:grpSpPr>
          <a:xfrm>
            <a:off x="4717389" y="2939712"/>
            <a:ext cx="9200435" cy="5286058"/>
            <a:chOff x="0" y="0"/>
            <a:chExt cx="12267246" cy="7048077"/>
          </a:xfrm>
        </p:grpSpPr>
        <p:sp>
          <p:nvSpPr>
            <p:cNvPr id="4" name="TextBox 4"/>
            <p:cNvSpPr txBox="1"/>
            <p:nvPr/>
          </p:nvSpPr>
          <p:spPr>
            <a:xfrm>
              <a:off x="0" y="-38100"/>
              <a:ext cx="12267246" cy="2720340"/>
            </a:xfrm>
            <a:prstGeom prst="rect">
              <a:avLst/>
            </a:prstGeom>
          </p:spPr>
          <p:txBody>
            <a:bodyPr lIns="0" tIns="0" rIns="0" bIns="0" rtlCol="0" anchor="t">
              <a:spAutoFit/>
            </a:bodyPr>
            <a:lstStyle/>
            <a:p>
              <a:pPr algn="ctr">
                <a:lnSpc>
                  <a:spcPts val="7200"/>
                </a:lnSpc>
              </a:pPr>
              <a:r>
                <a:rPr lang="en-US" sz="7200" spc="-288" dirty="0">
                  <a:solidFill>
                    <a:srgbClr val="FFFFFF"/>
                  </a:solidFill>
                  <a:latin typeface="Gaegu Bold Bold"/>
                </a:rPr>
                <a:t>You are at a party!</a:t>
              </a:r>
            </a:p>
            <a:p>
              <a:pPr algn="ctr">
                <a:lnSpc>
                  <a:spcPts val="7200"/>
                </a:lnSpc>
              </a:pPr>
              <a:endParaRPr lang="en-US" sz="7200" spc="-288" dirty="0">
                <a:solidFill>
                  <a:srgbClr val="FFFFFF"/>
                </a:solidFill>
                <a:latin typeface="Gaegu Bold Bold"/>
              </a:endParaRPr>
            </a:p>
          </p:txBody>
        </p:sp>
        <p:sp>
          <p:nvSpPr>
            <p:cNvPr id="5" name="TextBox 5"/>
            <p:cNvSpPr txBox="1"/>
            <p:nvPr/>
          </p:nvSpPr>
          <p:spPr>
            <a:xfrm>
              <a:off x="806826" y="6465782"/>
              <a:ext cx="10653595" cy="582295"/>
            </a:xfrm>
            <a:prstGeom prst="rect">
              <a:avLst/>
            </a:prstGeom>
          </p:spPr>
          <p:txBody>
            <a:bodyPr lIns="0" tIns="0" rIns="0" bIns="0" rtlCol="0" anchor="t">
              <a:spAutoFit/>
            </a:bodyPr>
            <a:lstStyle/>
            <a:p>
              <a:pPr algn="ctr">
                <a:lnSpc>
                  <a:spcPts val="3359"/>
                </a:lnSpc>
              </a:pPr>
              <a:endParaRPr/>
            </a:p>
          </p:txBody>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2400899" y="-170600"/>
            <a:ext cx="931532" cy="136990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1958"/>
          <a:stretch>
            <a:fillRect/>
          </a:stretch>
        </p:blipFill>
        <p:spPr>
          <a:xfrm>
            <a:off x="0" y="5384905"/>
            <a:ext cx="1453141" cy="12813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22201" r="24736"/>
          <a:stretch>
            <a:fillRect/>
          </a:stretch>
        </p:blipFill>
        <p:spPr>
          <a:xfrm>
            <a:off x="16629367" y="0"/>
            <a:ext cx="1658633" cy="102870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072537" flipH="1">
            <a:off x="17505286" y="5329345"/>
            <a:ext cx="747959" cy="1285554"/>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98318">
            <a:off x="15671725" y="9582376"/>
            <a:ext cx="1454378" cy="920225"/>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156462">
            <a:off x="1850471" y="9797920"/>
            <a:ext cx="1087988" cy="1087988"/>
          </a:xfrm>
          <a:prstGeom prst="rect">
            <a:avLst/>
          </a:prstGeom>
        </p:spPr>
      </p:pic>
      <p:sp>
        <p:nvSpPr>
          <p:cNvPr id="12" name="TextBox 12"/>
          <p:cNvSpPr txBox="1"/>
          <p:nvPr/>
        </p:nvSpPr>
        <p:spPr>
          <a:xfrm>
            <a:off x="5773089" y="4258766"/>
            <a:ext cx="7089035" cy="2581275"/>
          </a:xfrm>
          <a:prstGeom prst="rect">
            <a:avLst/>
          </a:prstGeom>
        </p:spPr>
        <p:txBody>
          <a:bodyPr lIns="0" tIns="0" rIns="0" bIns="0" rtlCol="0" anchor="t">
            <a:spAutoFit/>
          </a:bodyPr>
          <a:lstStyle/>
          <a:p>
            <a:pPr algn="ctr">
              <a:lnSpc>
                <a:spcPts val="3359"/>
              </a:lnSpc>
              <a:spcBef>
                <a:spcPct val="0"/>
              </a:spcBef>
            </a:pPr>
            <a:r>
              <a:rPr lang="en-US" sz="2799" dirty="0">
                <a:solidFill>
                  <a:srgbClr val="FFFFFF"/>
                </a:solidFill>
                <a:latin typeface="Gaegu Bold Bold"/>
              </a:rPr>
              <a:t>YOU ARE AT A PARTY AND THERE ARE A LOT OF SOUNDS, MUSIC, MANY PEOPLE SPEAKING, ETC. YOU CAN’T CLEARLY FOCUS ON WHAT YOUR FRIEND IS TELLING YOU. THIS IS THE COCKTAIL PARTY PROBLEM, A POPULAR EXAMPLE TO UNDERSTAND ICA.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90331" y="639920"/>
            <a:ext cx="1412928" cy="1497323"/>
          </a:xfrm>
          <a:prstGeom prst="rect">
            <a:avLst/>
          </a:prstGeom>
        </p:spPr>
      </p:pic>
      <p:pic>
        <p:nvPicPr>
          <p:cNvPr id="3" name="Picture 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46367">
            <a:off x="5028678" y="7196540"/>
            <a:ext cx="1154159" cy="955619"/>
          </a:xfrm>
          <a:prstGeom prst="rect">
            <a:avLst/>
          </a:prstGeom>
        </p:spPr>
      </p:pic>
      <p:pic>
        <p:nvPicPr>
          <p:cNvPr id="4" name="Picture 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753840" y="1919132"/>
            <a:ext cx="1432577" cy="2130226"/>
          </a:xfrm>
          <a:prstGeom prst="rect">
            <a:avLst/>
          </a:prstGeom>
        </p:spPr>
      </p:pic>
      <p:pic>
        <p:nvPicPr>
          <p:cNvPr id="5" name="Picture 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53840" y="4752597"/>
            <a:ext cx="2217171" cy="1970510"/>
          </a:xfrm>
          <a:prstGeom prst="rect">
            <a:avLst/>
          </a:prstGeom>
        </p:spPr>
      </p:pic>
      <p:pic>
        <p:nvPicPr>
          <p:cNvPr id="6" name="music">
            <a:hlinkClick r:id="" action="ppaction://media"/>
            <a:extLst>
              <a:ext uri="{FF2B5EF4-FFF2-40B4-BE49-F238E27FC236}">
                <a16:creationId xmlns:a16="http://schemas.microsoft.com/office/drawing/2014/main" id="{8BC4F103-19B1-9089-C8D2-08B8B305656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7223778" y="2324100"/>
            <a:ext cx="1295400" cy="1295400"/>
          </a:xfrm>
          <a:prstGeom prst="rect">
            <a:avLst/>
          </a:prstGeom>
        </p:spPr>
      </p:pic>
      <p:pic>
        <p:nvPicPr>
          <p:cNvPr id="7" name="speech">
            <a:hlinkClick r:id="" action="ppaction://media"/>
            <a:extLst>
              <a:ext uri="{FF2B5EF4-FFF2-40B4-BE49-F238E27FC236}">
                <a16:creationId xmlns:a16="http://schemas.microsoft.com/office/drawing/2014/main" id="{849ABFC0-545F-5E3B-9F93-FB83CDAD1A53}"/>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223779" y="5394962"/>
            <a:ext cx="1295400" cy="129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7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91676" y="1037738"/>
            <a:ext cx="5187312" cy="8269627"/>
          </a:xfrm>
          <a:prstGeom prst="rect">
            <a:avLst/>
          </a:prstGeom>
        </p:spPr>
      </p:pic>
      <p:pic>
        <p:nvPicPr>
          <p:cNvPr id="3" name="Picture 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0331" y="639920"/>
            <a:ext cx="1412928" cy="1497323"/>
          </a:xfrm>
          <a:prstGeom prst="rect">
            <a:avLst/>
          </a:prstGeom>
        </p:spPr>
      </p:pic>
      <p:pic>
        <p:nvPicPr>
          <p:cNvPr id="4" name="Picture 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946367">
            <a:off x="5028678" y="7196540"/>
            <a:ext cx="1154159" cy="955619"/>
          </a:xfrm>
          <a:prstGeom prst="rect">
            <a:avLst/>
          </a:prstGeom>
        </p:spPr>
      </p:pic>
      <p:pic>
        <p:nvPicPr>
          <p:cNvPr id="5" name="Picture 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670946" y="3010674"/>
            <a:ext cx="1088212" cy="1618159"/>
          </a:xfrm>
          <a:prstGeom prst="rect">
            <a:avLst/>
          </a:prstGeom>
        </p:spPr>
      </p:pic>
      <p:pic>
        <p:nvPicPr>
          <p:cNvPr id="6" name="Picture 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670946" y="5163027"/>
            <a:ext cx="1684204" cy="1496836"/>
          </a:xfrm>
          <a:prstGeom prst="rect">
            <a:avLst/>
          </a:prstGeom>
        </p:spPr>
      </p:pic>
      <p:sp>
        <p:nvSpPr>
          <p:cNvPr id="7" name="AutoShape 7"/>
          <p:cNvSpPr/>
          <p:nvPr/>
        </p:nvSpPr>
        <p:spPr>
          <a:xfrm>
            <a:off x="9355150" y="3211178"/>
            <a:ext cx="3187886" cy="0"/>
          </a:xfrm>
          <a:prstGeom prst="line">
            <a:avLst/>
          </a:prstGeom>
          <a:ln w="38100" cap="flat">
            <a:solidFill>
              <a:srgbClr val="FFFFFF"/>
            </a:solidFill>
            <a:prstDash val="solid"/>
            <a:headEnd type="none" w="sm" len="sm"/>
            <a:tailEnd type="triangle" w="lg" len="med"/>
          </a:ln>
        </p:spPr>
      </p:sp>
      <p:sp>
        <p:nvSpPr>
          <p:cNvPr id="8" name="AutoShape 8"/>
          <p:cNvSpPr/>
          <p:nvPr/>
        </p:nvSpPr>
        <p:spPr>
          <a:xfrm rot="-2292892">
            <a:off x="9086817" y="4642274"/>
            <a:ext cx="4041694" cy="0"/>
          </a:xfrm>
          <a:prstGeom prst="line">
            <a:avLst/>
          </a:prstGeom>
          <a:ln w="38100" cap="flat">
            <a:solidFill>
              <a:srgbClr val="FFFFFF"/>
            </a:solidFill>
            <a:prstDash val="solid"/>
            <a:headEnd type="none" w="sm" len="sm"/>
            <a:tailEnd type="triangle" w="lg" len="med"/>
          </a:ln>
        </p:spPr>
      </p:sp>
      <p:sp>
        <p:nvSpPr>
          <p:cNvPr id="9" name="AutoShape 9"/>
          <p:cNvSpPr/>
          <p:nvPr/>
        </p:nvSpPr>
        <p:spPr>
          <a:xfrm>
            <a:off x="9519892" y="5925956"/>
            <a:ext cx="3187886" cy="0"/>
          </a:xfrm>
          <a:prstGeom prst="line">
            <a:avLst/>
          </a:prstGeom>
          <a:ln w="38100" cap="flat">
            <a:solidFill>
              <a:srgbClr val="FFFFFF"/>
            </a:solidFill>
            <a:prstDash val="solid"/>
            <a:headEnd type="none" w="sm" len="sm"/>
            <a:tailEnd type="triangle" w="lg" len="med"/>
          </a:ln>
        </p:spPr>
      </p:sp>
      <p:sp>
        <p:nvSpPr>
          <p:cNvPr id="10" name="AutoShape 10"/>
          <p:cNvSpPr/>
          <p:nvPr/>
        </p:nvSpPr>
        <p:spPr>
          <a:xfrm rot="2212378">
            <a:off x="8935987" y="4474269"/>
            <a:ext cx="4190955" cy="0"/>
          </a:xfrm>
          <a:prstGeom prst="line">
            <a:avLst/>
          </a:prstGeom>
          <a:ln w="38100" cap="flat">
            <a:solidFill>
              <a:srgbClr val="FFFFFF"/>
            </a:solidFill>
            <a:prstDash val="solid"/>
            <a:headEnd type="none" w="sm" len="sm"/>
            <a:tailEnd type="triangle" w="lg" len="med"/>
          </a:ln>
        </p:spPr>
      </p:sp>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002747" y="2698666"/>
            <a:ext cx="812969" cy="1158375"/>
          </a:xfrm>
          <a:prstGeom prst="rect">
            <a:avLst/>
          </a:prstGeom>
        </p:spPr>
      </p:pic>
      <p:sp>
        <p:nvSpPr>
          <p:cNvPr id="12" name="TextBox 12"/>
          <p:cNvSpPr txBox="1"/>
          <p:nvPr/>
        </p:nvSpPr>
        <p:spPr>
          <a:xfrm>
            <a:off x="2089989" y="3239753"/>
            <a:ext cx="4259100" cy="3439160"/>
          </a:xfrm>
          <a:prstGeom prst="rect">
            <a:avLst/>
          </a:prstGeom>
        </p:spPr>
        <p:txBody>
          <a:bodyPr lIns="0" tIns="0" rIns="0" bIns="0" rtlCol="0" anchor="t">
            <a:spAutoFit/>
          </a:bodyPr>
          <a:lstStyle/>
          <a:p>
            <a:pPr algn="ctr">
              <a:lnSpc>
                <a:spcPts val="6400"/>
              </a:lnSpc>
            </a:pPr>
            <a:r>
              <a:rPr lang="en-US" sz="6400" spc="-256">
                <a:solidFill>
                  <a:srgbClr val="FFFFFF"/>
                </a:solidFill>
                <a:latin typeface="Gaegu Bold Bold"/>
              </a:rPr>
              <a:t>Sound recorded at different microphones</a:t>
            </a:r>
          </a:p>
        </p:txBody>
      </p:sp>
      <p:pic>
        <p:nvPicPr>
          <p:cNvPr id="13" name="Picture 1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002747" y="5186748"/>
            <a:ext cx="812969" cy="1158375"/>
          </a:xfrm>
          <a:prstGeom prst="rect">
            <a:avLst/>
          </a:prstGeom>
        </p:spPr>
      </p:pic>
      <p:sp>
        <p:nvSpPr>
          <p:cNvPr id="14" name="TextBox 14"/>
          <p:cNvSpPr txBox="1"/>
          <p:nvPr/>
        </p:nvSpPr>
        <p:spPr>
          <a:xfrm>
            <a:off x="13002747" y="6278448"/>
            <a:ext cx="812969" cy="904875"/>
          </a:xfrm>
          <a:prstGeom prst="rect">
            <a:avLst/>
          </a:prstGeom>
        </p:spPr>
        <p:txBody>
          <a:bodyPr lIns="0" tIns="0" rIns="0" bIns="0" rtlCol="0" anchor="t">
            <a:spAutoFit/>
          </a:bodyPr>
          <a:lstStyle/>
          <a:p>
            <a:pPr algn="ctr">
              <a:lnSpc>
                <a:spcPts val="3359"/>
              </a:lnSpc>
            </a:pPr>
            <a:r>
              <a:rPr lang="en-US" sz="2799">
                <a:solidFill>
                  <a:srgbClr val="FFFFFF"/>
                </a:solidFill>
                <a:latin typeface="Gaegu Bold Bold"/>
              </a:rPr>
              <a:t>2</a:t>
            </a:r>
          </a:p>
          <a:p>
            <a:pPr algn="ctr">
              <a:lnSpc>
                <a:spcPts val="3359"/>
              </a:lnSpc>
              <a:spcBef>
                <a:spcPct val="0"/>
              </a:spcBef>
            </a:pPr>
            <a:endParaRPr lang="en-US" sz="2799">
              <a:solidFill>
                <a:srgbClr val="FFFFFF"/>
              </a:solidFill>
              <a:latin typeface="Gaegu Bold Bold"/>
            </a:endParaRPr>
          </a:p>
        </p:txBody>
      </p:sp>
      <p:sp>
        <p:nvSpPr>
          <p:cNvPr id="15" name="TextBox 15"/>
          <p:cNvSpPr txBox="1"/>
          <p:nvPr/>
        </p:nvSpPr>
        <p:spPr>
          <a:xfrm>
            <a:off x="13300234" y="3829496"/>
            <a:ext cx="202655" cy="644773"/>
          </a:xfrm>
          <a:prstGeom prst="rect">
            <a:avLst/>
          </a:prstGeom>
        </p:spPr>
        <p:txBody>
          <a:bodyPr lIns="0" tIns="0" rIns="0" bIns="0" rtlCol="0" anchor="t">
            <a:spAutoFit/>
          </a:bodyPr>
          <a:lstStyle/>
          <a:p>
            <a:pPr algn="ctr">
              <a:lnSpc>
                <a:spcPts val="4481"/>
              </a:lnSpc>
              <a:spcBef>
                <a:spcPct val="0"/>
              </a:spcBef>
            </a:pPr>
            <a:r>
              <a:rPr lang="en-US" sz="3734">
                <a:solidFill>
                  <a:srgbClr val="FFFFFF"/>
                </a:solidFill>
                <a:latin typeface="Gaegu Bold Bold"/>
              </a:rPr>
              <a:t>1</a:t>
            </a:r>
          </a:p>
        </p:txBody>
      </p:sp>
      <p:pic>
        <p:nvPicPr>
          <p:cNvPr id="16" name="music_as_high">
            <a:hlinkClick r:id="" action="ppaction://media"/>
            <a:extLst>
              <a:ext uri="{FF2B5EF4-FFF2-40B4-BE49-F238E27FC236}">
                <a16:creationId xmlns:a16="http://schemas.microsoft.com/office/drawing/2014/main" id="{15D4C922-2F20-E77C-11FE-38B707E3B73F}"/>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4351876" y="2846811"/>
            <a:ext cx="862082" cy="862084"/>
          </a:xfrm>
          <a:prstGeom prst="rect">
            <a:avLst/>
          </a:prstGeom>
        </p:spPr>
      </p:pic>
      <p:pic>
        <p:nvPicPr>
          <p:cNvPr id="17" name="speech_as_high">
            <a:hlinkClick r:id="" action="ppaction://media"/>
            <a:extLst>
              <a:ext uri="{FF2B5EF4-FFF2-40B4-BE49-F238E27FC236}">
                <a16:creationId xmlns:a16="http://schemas.microsoft.com/office/drawing/2014/main" id="{89DE034F-75FA-1ADD-A680-CAE9822B07E7}"/>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14351876" y="5496801"/>
            <a:ext cx="956387" cy="9563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7"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audio>
              <p:cMediaNode vol="80000">
                <p:cTn id="12"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49" r="24736"/>
          <a:stretch>
            <a:fillRect/>
          </a:stretch>
        </p:blipFill>
        <p:spPr>
          <a:xfrm>
            <a:off x="16552836" y="330104"/>
            <a:ext cx="1735164" cy="139719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27821">
            <a:off x="1249921" y="8962829"/>
            <a:ext cx="931532" cy="13699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49" r="24736"/>
          <a:stretch>
            <a:fillRect/>
          </a:stretch>
        </p:blipFill>
        <p:spPr>
          <a:xfrm flipH="1">
            <a:off x="0" y="5326590"/>
            <a:ext cx="1548910" cy="1247216"/>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64721" y="8075729"/>
            <a:ext cx="1412928" cy="1497323"/>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829219"/>
            <a:ext cx="2495691" cy="544514"/>
          </a:xfrm>
          <a:prstGeom prst="rect">
            <a:avLst/>
          </a:prstGeom>
        </p:spPr>
      </p:pic>
      <p:grpSp>
        <p:nvGrpSpPr>
          <p:cNvPr id="7" name="Group 7"/>
          <p:cNvGrpSpPr/>
          <p:nvPr/>
        </p:nvGrpSpPr>
        <p:grpSpPr>
          <a:xfrm>
            <a:off x="916815" y="1028383"/>
            <a:ext cx="16454371" cy="8229918"/>
            <a:chOff x="0" y="0"/>
            <a:chExt cx="9153025" cy="4578032"/>
          </a:xfrm>
        </p:grpSpPr>
        <p:sp>
          <p:nvSpPr>
            <p:cNvPr id="8" name="Freeform 8"/>
            <p:cNvSpPr/>
            <p:nvPr/>
          </p:nvSpPr>
          <p:spPr>
            <a:xfrm>
              <a:off x="10160" y="16510"/>
              <a:ext cx="9130165" cy="4550092"/>
            </a:xfrm>
            <a:custGeom>
              <a:avLst/>
              <a:gdLst/>
              <a:ahLst/>
              <a:cxnLst/>
              <a:rect l="l" t="t" r="r" b="b"/>
              <a:pathLst>
                <a:path w="9130165" h="4550092">
                  <a:moveTo>
                    <a:pt x="9130165" y="4550092"/>
                  </a:moveTo>
                  <a:lnTo>
                    <a:pt x="0" y="4542472"/>
                  </a:lnTo>
                  <a:lnTo>
                    <a:pt x="0" y="1591318"/>
                  </a:lnTo>
                  <a:lnTo>
                    <a:pt x="17780" y="19050"/>
                  </a:lnTo>
                  <a:lnTo>
                    <a:pt x="4551066" y="0"/>
                  </a:lnTo>
                  <a:lnTo>
                    <a:pt x="9111115" y="5080"/>
                  </a:lnTo>
                  <a:close/>
                </a:path>
              </a:pathLst>
            </a:custGeom>
            <a:solidFill>
              <a:srgbClr val="082A44"/>
            </a:solidFill>
          </p:spPr>
        </p:sp>
        <p:sp>
          <p:nvSpPr>
            <p:cNvPr id="9" name="Freeform 9"/>
            <p:cNvSpPr/>
            <p:nvPr/>
          </p:nvSpPr>
          <p:spPr>
            <a:xfrm>
              <a:off x="-3810" y="0"/>
              <a:ext cx="9159374" cy="4576762"/>
            </a:xfrm>
            <a:custGeom>
              <a:avLst/>
              <a:gdLst/>
              <a:ahLst/>
              <a:cxnLst/>
              <a:rect l="l" t="t" r="r" b="b"/>
              <a:pathLst>
                <a:path w="9159374" h="4576762">
                  <a:moveTo>
                    <a:pt x="9125085" y="21590"/>
                  </a:moveTo>
                  <a:cubicBezTo>
                    <a:pt x="9126355" y="34290"/>
                    <a:pt x="9126355" y="44450"/>
                    <a:pt x="9127624" y="54610"/>
                  </a:cubicBezTo>
                  <a:cubicBezTo>
                    <a:pt x="9130165" y="133207"/>
                    <a:pt x="9131435" y="232940"/>
                    <a:pt x="9133974" y="329111"/>
                  </a:cubicBezTo>
                  <a:cubicBezTo>
                    <a:pt x="9133974" y="468024"/>
                    <a:pt x="9146674" y="3207114"/>
                    <a:pt x="9153024" y="3346028"/>
                  </a:cubicBezTo>
                  <a:cubicBezTo>
                    <a:pt x="9159374" y="3556179"/>
                    <a:pt x="9155565" y="3769892"/>
                    <a:pt x="9155565" y="3980043"/>
                  </a:cubicBezTo>
                  <a:cubicBezTo>
                    <a:pt x="9155565" y="4165261"/>
                    <a:pt x="9156835" y="4336232"/>
                    <a:pt x="9158105" y="4515802"/>
                  </a:cubicBezTo>
                  <a:cubicBezTo>
                    <a:pt x="9158105" y="4537392"/>
                    <a:pt x="9158105" y="4551362"/>
                    <a:pt x="9158105" y="4575492"/>
                  </a:cubicBezTo>
                  <a:cubicBezTo>
                    <a:pt x="9135245" y="4575492"/>
                    <a:pt x="9114924" y="4576762"/>
                    <a:pt x="9070457" y="4575492"/>
                  </a:cubicBezTo>
                  <a:cubicBezTo>
                    <a:pt x="8604132" y="4570412"/>
                    <a:pt x="8130632" y="4576762"/>
                    <a:pt x="7664307" y="4571682"/>
                  </a:cubicBezTo>
                  <a:cubicBezTo>
                    <a:pt x="7384511" y="4567872"/>
                    <a:pt x="7111890" y="4570412"/>
                    <a:pt x="6832095" y="4567872"/>
                  </a:cubicBezTo>
                  <a:cubicBezTo>
                    <a:pt x="6702958" y="4566602"/>
                    <a:pt x="6573822" y="4565332"/>
                    <a:pt x="6444686" y="4564062"/>
                  </a:cubicBezTo>
                  <a:cubicBezTo>
                    <a:pt x="6365769" y="4564062"/>
                    <a:pt x="6294027" y="4565332"/>
                    <a:pt x="6215110" y="4565332"/>
                  </a:cubicBezTo>
                  <a:cubicBezTo>
                    <a:pt x="6014232" y="4564062"/>
                    <a:pt x="5461816" y="4565332"/>
                    <a:pt x="5260937" y="4564062"/>
                  </a:cubicBezTo>
                  <a:cubicBezTo>
                    <a:pt x="5117452" y="4562792"/>
                    <a:pt x="2247757" y="4571682"/>
                    <a:pt x="2104272" y="4570412"/>
                  </a:cubicBezTo>
                  <a:cubicBezTo>
                    <a:pt x="2068401" y="4570412"/>
                    <a:pt x="2025356" y="4571682"/>
                    <a:pt x="1989484" y="4571682"/>
                  </a:cubicBezTo>
                  <a:cubicBezTo>
                    <a:pt x="1903393" y="4571682"/>
                    <a:pt x="1824477" y="4572952"/>
                    <a:pt x="1738386" y="4572952"/>
                  </a:cubicBezTo>
                  <a:cubicBezTo>
                    <a:pt x="1523159" y="4572952"/>
                    <a:pt x="1315106" y="4571682"/>
                    <a:pt x="1099879" y="4570412"/>
                  </a:cubicBezTo>
                  <a:cubicBezTo>
                    <a:pt x="970743" y="4569142"/>
                    <a:pt x="841606" y="4567872"/>
                    <a:pt x="719644" y="4566602"/>
                  </a:cubicBezTo>
                  <a:cubicBezTo>
                    <a:pt x="490069" y="4565332"/>
                    <a:pt x="260493" y="4564062"/>
                    <a:pt x="48260" y="4564062"/>
                  </a:cubicBezTo>
                  <a:cubicBezTo>
                    <a:pt x="38100" y="4564062"/>
                    <a:pt x="29210" y="4564062"/>
                    <a:pt x="19050" y="4562792"/>
                  </a:cubicBezTo>
                  <a:cubicBezTo>
                    <a:pt x="10160" y="4561522"/>
                    <a:pt x="5080" y="4555172"/>
                    <a:pt x="7620" y="4546282"/>
                  </a:cubicBezTo>
                  <a:cubicBezTo>
                    <a:pt x="16510" y="4514326"/>
                    <a:pt x="12700" y="4425279"/>
                    <a:pt x="11430" y="4332670"/>
                  </a:cubicBezTo>
                  <a:cubicBezTo>
                    <a:pt x="10160" y="4143890"/>
                    <a:pt x="6350" y="3958672"/>
                    <a:pt x="7620" y="3769892"/>
                  </a:cubicBezTo>
                  <a:cubicBezTo>
                    <a:pt x="5080" y="3534807"/>
                    <a:pt x="0" y="624747"/>
                    <a:pt x="7620" y="386101"/>
                  </a:cubicBezTo>
                  <a:cubicBezTo>
                    <a:pt x="8890" y="339796"/>
                    <a:pt x="7620" y="289930"/>
                    <a:pt x="8890" y="243625"/>
                  </a:cubicBezTo>
                  <a:cubicBezTo>
                    <a:pt x="10160" y="168826"/>
                    <a:pt x="12700" y="86903"/>
                    <a:pt x="13970" y="44450"/>
                  </a:cubicBezTo>
                  <a:cubicBezTo>
                    <a:pt x="13970" y="41910"/>
                    <a:pt x="15240" y="39370"/>
                    <a:pt x="16510" y="38100"/>
                  </a:cubicBezTo>
                  <a:cubicBezTo>
                    <a:pt x="38100" y="35560"/>
                    <a:pt x="81137" y="30480"/>
                    <a:pt x="195925" y="29210"/>
                  </a:cubicBezTo>
                  <a:cubicBezTo>
                    <a:pt x="389629" y="25400"/>
                    <a:pt x="583334" y="22860"/>
                    <a:pt x="784212" y="20320"/>
                  </a:cubicBezTo>
                  <a:cubicBezTo>
                    <a:pt x="920523" y="17780"/>
                    <a:pt x="1056834" y="16510"/>
                    <a:pt x="1185970" y="13970"/>
                  </a:cubicBezTo>
                  <a:cubicBezTo>
                    <a:pt x="1315106" y="11430"/>
                    <a:pt x="1451417" y="8890"/>
                    <a:pt x="1580553" y="8890"/>
                  </a:cubicBezTo>
                  <a:cubicBezTo>
                    <a:pt x="1724038" y="7620"/>
                    <a:pt x="1867522" y="10160"/>
                    <a:pt x="2011007" y="8890"/>
                  </a:cubicBezTo>
                  <a:cubicBezTo>
                    <a:pt x="2190363" y="8890"/>
                    <a:pt x="5440293" y="6350"/>
                    <a:pt x="5619649" y="5080"/>
                  </a:cubicBezTo>
                  <a:cubicBezTo>
                    <a:pt x="5791830" y="3810"/>
                    <a:pt x="5964012" y="2540"/>
                    <a:pt x="6143368" y="2540"/>
                  </a:cubicBezTo>
                  <a:cubicBezTo>
                    <a:pt x="6437512" y="1270"/>
                    <a:pt x="6724481" y="0"/>
                    <a:pt x="7018625" y="0"/>
                  </a:cubicBezTo>
                  <a:cubicBezTo>
                    <a:pt x="7140587" y="0"/>
                    <a:pt x="7269723" y="2540"/>
                    <a:pt x="7391685" y="2540"/>
                  </a:cubicBezTo>
                  <a:cubicBezTo>
                    <a:pt x="7728875" y="3810"/>
                    <a:pt x="8073238" y="5080"/>
                    <a:pt x="8410427" y="7620"/>
                  </a:cubicBezTo>
                  <a:cubicBezTo>
                    <a:pt x="8589783" y="8890"/>
                    <a:pt x="8769139" y="12700"/>
                    <a:pt x="8948495" y="16510"/>
                  </a:cubicBezTo>
                  <a:cubicBezTo>
                    <a:pt x="8991540" y="16510"/>
                    <a:pt x="9034586" y="16510"/>
                    <a:pt x="9070457" y="16510"/>
                  </a:cubicBezTo>
                  <a:cubicBezTo>
                    <a:pt x="9106035" y="17780"/>
                    <a:pt x="9114924" y="20320"/>
                    <a:pt x="9125085" y="21590"/>
                  </a:cubicBezTo>
                  <a:close/>
                  <a:moveTo>
                    <a:pt x="9135245" y="4558982"/>
                  </a:moveTo>
                  <a:cubicBezTo>
                    <a:pt x="9136515" y="4542472"/>
                    <a:pt x="9137785" y="4529772"/>
                    <a:pt x="9137785" y="4517072"/>
                  </a:cubicBezTo>
                  <a:cubicBezTo>
                    <a:pt x="9136515" y="4318422"/>
                    <a:pt x="9135245" y="4129643"/>
                    <a:pt x="9135245" y="3926615"/>
                  </a:cubicBezTo>
                  <a:cubicBezTo>
                    <a:pt x="9135245" y="3834006"/>
                    <a:pt x="9137785" y="3741397"/>
                    <a:pt x="9136515" y="3648788"/>
                  </a:cubicBezTo>
                  <a:cubicBezTo>
                    <a:pt x="9136515" y="3563303"/>
                    <a:pt x="9135245" y="3474256"/>
                    <a:pt x="9133975" y="3388770"/>
                  </a:cubicBezTo>
                  <a:cubicBezTo>
                    <a:pt x="9128895" y="3256981"/>
                    <a:pt x="9117465" y="528576"/>
                    <a:pt x="9117465" y="396787"/>
                  </a:cubicBezTo>
                  <a:cubicBezTo>
                    <a:pt x="9114925" y="286368"/>
                    <a:pt x="9112385" y="172388"/>
                    <a:pt x="9109845" y="63500"/>
                  </a:cubicBezTo>
                  <a:cubicBezTo>
                    <a:pt x="9108575" y="44450"/>
                    <a:pt x="9107305" y="43180"/>
                    <a:pt x="9048935" y="41910"/>
                  </a:cubicBezTo>
                  <a:cubicBezTo>
                    <a:pt x="9027412" y="41910"/>
                    <a:pt x="9013063" y="41910"/>
                    <a:pt x="8991540" y="40640"/>
                  </a:cubicBezTo>
                  <a:cubicBezTo>
                    <a:pt x="8812185" y="36830"/>
                    <a:pt x="8625654" y="31750"/>
                    <a:pt x="8446299" y="30480"/>
                  </a:cubicBezTo>
                  <a:cubicBezTo>
                    <a:pt x="8008670" y="26670"/>
                    <a:pt x="7563867" y="25400"/>
                    <a:pt x="7126239" y="22860"/>
                  </a:cubicBezTo>
                  <a:cubicBezTo>
                    <a:pt x="7061671" y="22860"/>
                    <a:pt x="6989929" y="22860"/>
                    <a:pt x="6925360" y="22860"/>
                  </a:cubicBezTo>
                  <a:cubicBezTo>
                    <a:pt x="6817747" y="22860"/>
                    <a:pt x="6710133" y="22860"/>
                    <a:pt x="6609694" y="22860"/>
                  </a:cubicBezTo>
                  <a:cubicBezTo>
                    <a:pt x="6380118" y="22860"/>
                    <a:pt x="6150543" y="22860"/>
                    <a:pt x="5928141" y="24130"/>
                  </a:cubicBezTo>
                  <a:cubicBezTo>
                    <a:pt x="5734437" y="25400"/>
                    <a:pt x="2470158" y="29210"/>
                    <a:pt x="2276454" y="29210"/>
                  </a:cubicBezTo>
                  <a:cubicBezTo>
                    <a:pt x="1960788" y="29210"/>
                    <a:pt x="1645121" y="26670"/>
                    <a:pt x="1329455" y="33020"/>
                  </a:cubicBezTo>
                  <a:cubicBezTo>
                    <a:pt x="1164447" y="36830"/>
                    <a:pt x="1006614" y="36830"/>
                    <a:pt x="848781" y="38100"/>
                  </a:cubicBezTo>
                  <a:cubicBezTo>
                    <a:pt x="576160" y="41910"/>
                    <a:pt x="303539" y="45720"/>
                    <a:pt x="49530" y="50800"/>
                  </a:cubicBezTo>
                  <a:cubicBezTo>
                    <a:pt x="36830" y="50800"/>
                    <a:pt x="34290" y="53340"/>
                    <a:pt x="33020" y="76217"/>
                  </a:cubicBezTo>
                  <a:cubicBezTo>
                    <a:pt x="31750" y="140331"/>
                    <a:pt x="31750" y="204445"/>
                    <a:pt x="30480" y="268559"/>
                  </a:cubicBezTo>
                  <a:cubicBezTo>
                    <a:pt x="29210" y="375415"/>
                    <a:pt x="26670" y="478710"/>
                    <a:pt x="25400" y="585567"/>
                  </a:cubicBezTo>
                  <a:cubicBezTo>
                    <a:pt x="20320" y="699547"/>
                    <a:pt x="26670" y="3484941"/>
                    <a:pt x="29210" y="3598921"/>
                  </a:cubicBezTo>
                  <a:cubicBezTo>
                    <a:pt x="29210" y="3720026"/>
                    <a:pt x="29210" y="3844692"/>
                    <a:pt x="30480" y="3965796"/>
                  </a:cubicBezTo>
                  <a:cubicBezTo>
                    <a:pt x="30480" y="4054843"/>
                    <a:pt x="33020" y="4143890"/>
                    <a:pt x="33020" y="4232937"/>
                  </a:cubicBezTo>
                  <a:cubicBezTo>
                    <a:pt x="33020" y="4329108"/>
                    <a:pt x="33020" y="4425279"/>
                    <a:pt x="31750" y="4517072"/>
                  </a:cubicBezTo>
                  <a:cubicBezTo>
                    <a:pt x="31750" y="4520882"/>
                    <a:pt x="31750" y="4523422"/>
                    <a:pt x="31750" y="4527232"/>
                  </a:cubicBezTo>
                  <a:cubicBezTo>
                    <a:pt x="31750" y="4537392"/>
                    <a:pt x="35560" y="4541202"/>
                    <a:pt x="44450" y="4541202"/>
                  </a:cubicBezTo>
                  <a:cubicBezTo>
                    <a:pt x="95486" y="4541202"/>
                    <a:pt x="195925" y="4542472"/>
                    <a:pt x="289190" y="4542472"/>
                  </a:cubicBezTo>
                  <a:cubicBezTo>
                    <a:pt x="425501" y="4542472"/>
                    <a:pt x="568985" y="4539932"/>
                    <a:pt x="705296" y="4542472"/>
                  </a:cubicBezTo>
                  <a:cubicBezTo>
                    <a:pt x="927697" y="4546282"/>
                    <a:pt x="1150099" y="4548822"/>
                    <a:pt x="1372500" y="4547552"/>
                  </a:cubicBezTo>
                  <a:cubicBezTo>
                    <a:pt x="1515985" y="4546282"/>
                    <a:pt x="1652295" y="4548822"/>
                    <a:pt x="1795780" y="4548822"/>
                  </a:cubicBezTo>
                  <a:cubicBezTo>
                    <a:pt x="2003833" y="4548822"/>
                    <a:pt x="2211886" y="4547552"/>
                    <a:pt x="2419939" y="4548822"/>
                  </a:cubicBezTo>
                  <a:cubicBezTo>
                    <a:pt x="2728431" y="4550092"/>
                    <a:pt x="6114671" y="4539932"/>
                    <a:pt x="6430338" y="4542472"/>
                  </a:cubicBezTo>
                  <a:cubicBezTo>
                    <a:pt x="6566648" y="4543742"/>
                    <a:pt x="6702958" y="4545012"/>
                    <a:pt x="6832095" y="4545012"/>
                  </a:cubicBezTo>
                  <a:cubicBezTo>
                    <a:pt x="7068845" y="4547552"/>
                    <a:pt x="7298421" y="4543742"/>
                    <a:pt x="7535170" y="4547552"/>
                  </a:cubicBezTo>
                  <a:cubicBezTo>
                    <a:pt x="7728875" y="4550092"/>
                    <a:pt x="7922579" y="4550092"/>
                    <a:pt x="8116284" y="4552632"/>
                  </a:cubicBezTo>
                  <a:cubicBezTo>
                    <a:pt x="8403253" y="4556442"/>
                    <a:pt x="8690222" y="4558982"/>
                    <a:pt x="8977193" y="4560252"/>
                  </a:cubicBezTo>
                  <a:cubicBezTo>
                    <a:pt x="9084806" y="4560252"/>
                    <a:pt x="9114924" y="4558982"/>
                    <a:pt x="9135245" y="4558982"/>
                  </a:cubicBezTo>
                  <a:close/>
                </a:path>
              </a:pathLst>
            </a:custGeom>
            <a:solidFill>
              <a:srgbClr val="FFC7C7"/>
            </a:solidFill>
          </p:spPr>
        </p:sp>
      </p:grpSp>
      <p:sp>
        <p:nvSpPr>
          <p:cNvPr id="10" name="TextBox 10"/>
          <p:cNvSpPr txBox="1"/>
          <p:nvPr/>
        </p:nvSpPr>
        <p:spPr>
          <a:xfrm>
            <a:off x="2113378" y="1326109"/>
            <a:ext cx="13496450" cy="1335231"/>
          </a:xfrm>
          <a:prstGeom prst="rect">
            <a:avLst/>
          </a:prstGeom>
        </p:spPr>
        <p:txBody>
          <a:bodyPr lIns="0" tIns="0" rIns="0" bIns="0" rtlCol="0" anchor="t">
            <a:spAutoFit/>
          </a:bodyPr>
          <a:lstStyle/>
          <a:p>
            <a:pPr algn="ctr">
              <a:lnSpc>
                <a:spcPts val="8514"/>
              </a:lnSpc>
            </a:pPr>
            <a:r>
              <a:rPr lang="en-US" sz="8514" spc="-340">
                <a:solidFill>
                  <a:srgbClr val="FFFFFF"/>
                </a:solidFill>
                <a:latin typeface="Gaegu Bold"/>
              </a:rPr>
              <a:t>Independent Component Analysis</a:t>
            </a:r>
          </a:p>
        </p:txBody>
      </p:sp>
      <p:sp>
        <p:nvSpPr>
          <p:cNvPr id="11" name="TextBox 11"/>
          <p:cNvSpPr txBox="1"/>
          <p:nvPr/>
        </p:nvSpPr>
        <p:spPr>
          <a:xfrm>
            <a:off x="1221409" y="2518465"/>
            <a:ext cx="15845183" cy="7144808"/>
          </a:xfrm>
          <a:prstGeom prst="rect">
            <a:avLst/>
          </a:prstGeom>
        </p:spPr>
        <p:txBody>
          <a:bodyPr lIns="0" tIns="0" rIns="0" bIns="0" rtlCol="0" anchor="t">
            <a:spAutoFit/>
          </a:bodyPr>
          <a:lstStyle/>
          <a:p>
            <a:pPr marL="719672" lvl="1" indent="-359836" algn="just">
              <a:lnSpc>
                <a:spcPts val="4666"/>
              </a:lnSpc>
              <a:buFont typeface="Arial"/>
              <a:buChar char="•"/>
            </a:pPr>
            <a:r>
              <a:rPr lang="en-US" sz="3333" spc="-133">
                <a:solidFill>
                  <a:srgbClr val="FFFFFF"/>
                </a:solidFill>
                <a:latin typeface="Gaegu Light"/>
              </a:rPr>
              <a:t>ICA, or Independent Component Analysis, is a computational technique used in signal processing and data analysis to separate a multivariate signal into its constituent independent components. The ICA algorithm uses statistical methods to identify independent components from a mixture of signals based on the assumption that the observed signals are linear combinations of independent sources.</a:t>
            </a:r>
          </a:p>
          <a:p>
            <a:pPr marL="719672" lvl="1" indent="-359836" algn="just">
              <a:lnSpc>
                <a:spcPts val="4666"/>
              </a:lnSpc>
              <a:buFont typeface="Arial"/>
              <a:buChar char="•"/>
            </a:pPr>
            <a:r>
              <a:rPr lang="en-US" sz="3333" spc="-133">
                <a:solidFill>
                  <a:srgbClr val="FFFFFF"/>
                </a:solidFill>
                <a:latin typeface="Gaegu Light"/>
              </a:rPr>
              <a:t>ICA assumes that the observed data is a linear combination of independent, non-Gaussian signals. The goal of ICA is to find a linear transformation of the data that results in a set of independent components.</a:t>
            </a:r>
          </a:p>
          <a:p>
            <a:pPr marL="719672" lvl="1" indent="-359836" algn="just">
              <a:lnSpc>
                <a:spcPts val="4666"/>
              </a:lnSpc>
              <a:buFont typeface="Arial"/>
              <a:buChar char="•"/>
            </a:pPr>
            <a:r>
              <a:rPr lang="en-US" sz="3333" spc="-133">
                <a:solidFill>
                  <a:srgbClr val="FFFFFF"/>
                </a:solidFill>
                <a:latin typeface="Gaegu Light"/>
              </a:rPr>
              <a:t>Unlike principal component analysis which focuses on maximizing the variance of the data points, the independent component analysis focuses on independence, i.e. independent components. </a:t>
            </a:r>
          </a:p>
          <a:p>
            <a:pPr algn="just">
              <a:lnSpc>
                <a:spcPts val="4666"/>
              </a:lnSpc>
            </a:pPr>
            <a:endParaRPr lang="en-US" sz="3333" spc="-133">
              <a:solidFill>
                <a:srgbClr val="FFFFFF"/>
              </a:solidFill>
              <a:latin typeface="Gaegu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44800">
            <a:off x="13645089" y="9556424"/>
            <a:ext cx="1517828" cy="16336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072" y="9970603"/>
            <a:ext cx="2613228" cy="57015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37525">
            <a:off x="-173908" y="-282644"/>
            <a:ext cx="1379274" cy="135670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64629">
            <a:off x="-943976" y="1070198"/>
            <a:ext cx="1887953" cy="1294106"/>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00185">
            <a:off x="17536252" y="8452841"/>
            <a:ext cx="1419015" cy="1495130"/>
          </a:xfrm>
          <a:prstGeom prst="rect">
            <a:avLst/>
          </a:prstGeom>
        </p:spPr>
      </p:pic>
      <p:grpSp>
        <p:nvGrpSpPr>
          <p:cNvPr id="7" name="Group 7"/>
          <p:cNvGrpSpPr/>
          <p:nvPr/>
        </p:nvGrpSpPr>
        <p:grpSpPr>
          <a:xfrm>
            <a:off x="4031223" y="3126764"/>
            <a:ext cx="10225554" cy="3409291"/>
            <a:chOff x="0" y="0"/>
            <a:chExt cx="13634072" cy="4545722"/>
          </a:xfrm>
        </p:grpSpPr>
        <p:pic>
          <p:nvPicPr>
            <p:cNvPr id="8" name="Picture 8"/>
            <p:cNvPicPr>
              <a:picLocks noChangeAspect="1"/>
            </p:cNvPicPr>
            <p:nvPr/>
          </p:nvPicPr>
          <p:blipFill>
            <a:blip r:embed="rId12"/>
            <a:srcRect t="17230" b="17230"/>
            <a:stretch>
              <a:fillRect/>
            </a:stretch>
          </p:blipFill>
          <p:spPr>
            <a:xfrm>
              <a:off x="5023385" y="0"/>
              <a:ext cx="6935966" cy="4545722"/>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880472" y="413581"/>
              <a:ext cx="9753600" cy="3718560"/>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109951" y="1609694"/>
              <a:ext cx="304421" cy="304421"/>
            </a:xfrm>
            <a:prstGeom prst="rect">
              <a:avLst/>
            </a:prstGeom>
          </p:spPr>
        </p:pic>
        <p:pic>
          <p:nvPicPr>
            <p:cNvPr id="11" name="Picture 11"/>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991251" y="3125811"/>
              <a:ext cx="304421" cy="304421"/>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930261" y="1006158"/>
              <a:ext cx="304421" cy="304421"/>
            </a:xfrm>
            <a:prstGeom prst="rect">
              <a:avLst/>
            </a:prstGeom>
          </p:spPr>
        </p:pic>
        <p:pic>
          <p:nvPicPr>
            <p:cNvPr id="13" name="Picture 1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7869271" y="3719770"/>
              <a:ext cx="304421" cy="304421"/>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757272" y="2120650"/>
              <a:ext cx="304421" cy="304421"/>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710710" y="2120650"/>
              <a:ext cx="304421" cy="304421"/>
            </a:xfrm>
            <a:prstGeom prst="rect">
              <a:avLst/>
            </a:prstGeom>
          </p:spPr>
        </p:pic>
        <p:pic>
          <p:nvPicPr>
            <p:cNvPr id="16" name="Picture 16"/>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635293" y="1609694"/>
              <a:ext cx="304421" cy="304421"/>
            </a:xfrm>
            <a:prstGeom prst="rect">
              <a:avLst/>
            </a:prstGeom>
          </p:spPr>
        </p:pic>
        <p:pic>
          <p:nvPicPr>
            <p:cNvPr id="17" name="Picture 17"/>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559875" y="2606415"/>
              <a:ext cx="304421" cy="304421"/>
            </a:xfrm>
            <a:prstGeom prst="rect">
              <a:avLst/>
            </a:prstGeom>
          </p:spPr>
        </p:pic>
        <p:pic>
          <p:nvPicPr>
            <p:cNvPr id="18" name="Picture 18"/>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0" y="413581"/>
              <a:ext cx="2369172" cy="3406367"/>
            </a:xfrm>
            <a:prstGeom prst="rect">
              <a:avLst/>
            </a:prstGeom>
          </p:spPr>
        </p:pic>
      </p:grpSp>
      <p:pic>
        <p:nvPicPr>
          <p:cNvPr id="19" name="Picture 19"/>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9052555" y="7370078"/>
            <a:ext cx="182889" cy="182889"/>
          </a:xfrm>
          <a:prstGeom prst="rect">
            <a:avLst/>
          </a:prstGeom>
        </p:spPr>
      </p:pic>
      <p:sp>
        <p:nvSpPr>
          <p:cNvPr id="20" name="TextBox 20"/>
          <p:cNvSpPr txBox="1"/>
          <p:nvPr/>
        </p:nvSpPr>
        <p:spPr>
          <a:xfrm>
            <a:off x="2478853" y="818083"/>
            <a:ext cx="13330294" cy="1135380"/>
          </a:xfrm>
          <a:prstGeom prst="rect">
            <a:avLst/>
          </a:prstGeom>
        </p:spPr>
        <p:txBody>
          <a:bodyPr lIns="0" tIns="0" rIns="0" bIns="0" rtlCol="0" anchor="t">
            <a:spAutoFit/>
          </a:bodyPr>
          <a:lstStyle/>
          <a:p>
            <a:pPr algn="ctr">
              <a:lnSpc>
                <a:spcPts val="7200"/>
              </a:lnSpc>
            </a:pPr>
            <a:r>
              <a:rPr lang="en-US" sz="7200" spc="-288">
                <a:solidFill>
                  <a:srgbClr val="FFFFFF"/>
                </a:solidFill>
                <a:latin typeface="Gaegu Bold Bold"/>
              </a:rPr>
              <a:t>Modeling of sources</a:t>
            </a:r>
          </a:p>
        </p:txBody>
      </p:sp>
      <p:sp>
        <p:nvSpPr>
          <p:cNvPr id="21" name="TextBox 21"/>
          <p:cNvSpPr txBox="1"/>
          <p:nvPr/>
        </p:nvSpPr>
        <p:spPr>
          <a:xfrm>
            <a:off x="2833266" y="7202805"/>
            <a:ext cx="13537394" cy="132397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Gaegu Bold Bold"/>
              </a:rPr>
              <a:t>WE'LL ONLY DEAL WITH THE SAMPLE(  )OF THE SIGNALS,LET THESE SAMPLE COME FROM A STATIONARY DISTRIBUTION, THUS THE SOURCES ARE MODELED AS RANDOM VARIABLES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6924831" y="3099422"/>
            <a:ext cx="2929697" cy="1180207"/>
            <a:chOff x="0" y="0"/>
            <a:chExt cx="3906263" cy="157360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8074" y="168469"/>
              <a:ext cx="332124" cy="1405140"/>
            </a:xfrm>
            <a:prstGeom prst="rect">
              <a:avLst/>
            </a:prstGeom>
          </p:spPr>
        </p:pic>
        <p:sp>
          <p:nvSpPr>
            <p:cNvPr id="4" name="TextBox 4"/>
            <p:cNvSpPr txBox="1"/>
            <p:nvPr/>
          </p:nvSpPr>
          <p:spPr>
            <a:xfrm>
              <a:off x="0" y="-333375"/>
              <a:ext cx="1535956" cy="1906984"/>
            </a:xfrm>
            <a:prstGeom prst="rect">
              <a:avLst/>
            </a:prstGeom>
          </p:spPr>
          <p:txBody>
            <a:bodyPr lIns="0" tIns="0" rIns="0" bIns="0" rtlCol="0" anchor="t">
              <a:spAutoFit/>
            </a:bodyPr>
            <a:lstStyle/>
            <a:p>
              <a:pPr>
                <a:lnSpc>
                  <a:spcPts val="10975"/>
                </a:lnSpc>
              </a:pPr>
              <a:r>
                <a:rPr lang="en-US" sz="7839">
                  <a:solidFill>
                    <a:srgbClr val="FFFFFF"/>
                  </a:solidFill>
                  <a:latin typeface="Gaegu Light"/>
                </a:rPr>
                <a:t>A=</a:t>
              </a:r>
            </a:p>
          </p:txBody>
        </p:sp>
        <p:sp>
          <p:nvSpPr>
            <p:cNvPr id="5" name="TextBox 5"/>
            <p:cNvSpPr txBox="1"/>
            <p:nvPr/>
          </p:nvSpPr>
          <p:spPr>
            <a:xfrm>
              <a:off x="2080198" y="-142875"/>
              <a:ext cx="1826065" cy="1651990"/>
            </a:xfrm>
            <a:prstGeom prst="rect">
              <a:avLst/>
            </a:prstGeom>
          </p:spPr>
          <p:txBody>
            <a:bodyPr lIns="0" tIns="0" rIns="0" bIns="0" rtlCol="0" anchor="t">
              <a:spAutoFit/>
            </a:bodyPr>
            <a:lstStyle/>
            <a:p>
              <a:pPr>
                <a:lnSpc>
                  <a:spcPts val="4815"/>
                </a:lnSpc>
              </a:pPr>
              <a:r>
                <a:rPr lang="en-US" sz="3439">
                  <a:solidFill>
                    <a:srgbClr val="FFFFFF"/>
                  </a:solidFill>
                  <a:latin typeface="Gaegu Light"/>
                </a:rPr>
                <a:t>a1 a2</a:t>
              </a:r>
            </a:p>
            <a:p>
              <a:pPr>
                <a:lnSpc>
                  <a:spcPts val="4815"/>
                </a:lnSpc>
              </a:pPr>
              <a:r>
                <a:rPr lang="en-US" sz="3439">
                  <a:solidFill>
                    <a:srgbClr val="FFFFFF"/>
                  </a:solidFill>
                  <a:latin typeface="Gaegu Light"/>
                </a:rPr>
                <a:t>a3 a4</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418345" y="142075"/>
              <a:ext cx="332124" cy="1405140"/>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H="1" flipV="1">
            <a:off x="6718808" y="7253543"/>
            <a:ext cx="4850384" cy="317480"/>
          </a:xfrm>
          <a:prstGeom prst="rect">
            <a:avLst/>
          </a:prstGeom>
        </p:spPr>
      </p:pic>
      <p:sp>
        <p:nvSpPr>
          <p:cNvPr id="8" name="TextBox 8"/>
          <p:cNvSpPr txBox="1"/>
          <p:nvPr/>
        </p:nvSpPr>
        <p:spPr>
          <a:xfrm>
            <a:off x="4594653" y="681941"/>
            <a:ext cx="8555349" cy="886460"/>
          </a:xfrm>
          <a:prstGeom prst="rect">
            <a:avLst/>
          </a:prstGeom>
        </p:spPr>
        <p:txBody>
          <a:bodyPr lIns="0" tIns="0" rIns="0" bIns="0" rtlCol="0" anchor="t">
            <a:spAutoFit/>
          </a:bodyPr>
          <a:lstStyle/>
          <a:p>
            <a:pPr algn="ctr">
              <a:lnSpc>
                <a:spcPts val="6400"/>
              </a:lnSpc>
            </a:pPr>
            <a:r>
              <a:rPr lang="en-US" sz="6400">
                <a:solidFill>
                  <a:srgbClr val="FBE675"/>
                </a:solidFill>
                <a:latin typeface="Drukaatie Burti"/>
              </a:rPr>
              <a:t>mathamatical formulation</a:t>
            </a:r>
          </a:p>
        </p:txBody>
      </p:sp>
      <p:sp>
        <p:nvSpPr>
          <p:cNvPr id="9" name="TextBox 9"/>
          <p:cNvSpPr txBox="1"/>
          <p:nvPr/>
        </p:nvSpPr>
        <p:spPr>
          <a:xfrm>
            <a:off x="7479362" y="1585840"/>
            <a:ext cx="2375166" cy="1513582"/>
          </a:xfrm>
          <a:prstGeom prst="rect">
            <a:avLst/>
          </a:prstGeom>
        </p:spPr>
        <p:txBody>
          <a:bodyPr lIns="0" tIns="0" rIns="0" bIns="0" rtlCol="0" anchor="t">
            <a:spAutoFit/>
          </a:bodyPr>
          <a:lstStyle/>
          <a:p>
            <a:pPr>
              <a:lnSpc>
                <a:spcPts val="10975"/>
              </a:lnSpc>
            </a:pPr>
            <a:r>
              <a:rPr lang="en-US" sz="7839">
                <a:solidFill>
                  <a:srgbClr val="FFFFFF"/>
                </a:solidFill>
                <a:latin typeface="Gaegu Light"/>
              </a:rPr>
              <a:t>x=As</a:t>
            </a:r>
          </a:p>
        </p:txBody>
      </p:sp>
      <p:sp>
        <p:nvSpPr>
          <p:cNvPr id="10" name="TextBox 10"/>
          <p:cNvSpPr txBox="1"/>
          <p:nvPr/>
        </p:nvSpPr>
        <p:spPr>
          <a:xfrm>
            <a:off x="10209450" y="2452169"/>
            <a:ext cx="7049850" cy="1091617"/>
          </a:xfrm>
          <a:prstGeom prst="rect">
            <a:avLst/>
          </a:prstGeom>
        </p:spPr>
        <p:txBody>
          <a:bodyPr lIns="0" tIns="0" rIns="0" bIns="0" rtlCol="0" anchor="t">
            <a:spAutoFit/>
          </a:bodyPr>
          <a:lstStyle/>
          <a:p>
            <a:pPr>
              <a:lnSpc>
                <a:spcPts val="2764"/>
              </a:lnSpc>
            </a:pPr>
            <a:r>
              <a:rPr lang="en-US" sz="2303">
                <a:solidFill>
                  <a:srgbClr val="FFFFFF"/>
                </a:solidFill>
                <a:latin typeface="Gaegu Light"/>
              </a:rPr>
              <a:t>A- mixing matrix (unknown), gives the coeffecient of LT</a:t>
            </a:r>
          </a:p>
          <a:p>
            <a:pPr>
              <a:lnSpc>
                <a:spcPts val="2764"/>
              </a:lnSpc>
            </a:pPr>
            <a:r>
              <a:rPr lang="en-US" sz="2303">
                <a:solidFill>
                  <a:srgbClr val="FFFFFF"/>
                </a:solidFill>
                <a:latin typeface="Gaegu Light"/>
              </a:rPr>
              <a:t>s- source vector</a:t>
            </a:r>
          </a:p>
          <a:p>
            <a:pPr>
              <a:lnSpc>
                <a:spcPts val="2764"/>
              </a:lnSpc>
              <a:spcBef>
                <a:spcPct val="0"/>
              </a:spcBef>
            </a:pPr>
            <a:r>
              <a:rPr lang="en-US" sz="2303">
                <a:solidFill>
                  <a:srgbClr val="FFFFFF"/>
                </a:solidFill>
                <a:latin typeface="Gaegu Light"/>
              </a:rPr>
              <a:t>x- observed data modeled as LT of sorce vector</a:t>
            </a:r>
          </a:p>
        </p:txBody>
      </p:sp>
      <p:sp>
        <p:nvSpPr>
          <p:cNvPr id="11" name="TextBox 11"/>
          <p:cNvSpPr txBox="1"/>
          <p:nvPr/>
        </p:nvSpPr>
        <p:spPr>
          <a:xfrm>
            <a:off x="550551" y="5072816"/>
            <a:ext cx="8555349" cy="886460"/>
          </a:xfrm>
          <a:prstGeom prst="rect">
            <a:avLst/>
          </a:prstGeom>
        </p:spPr>
        <p:txBody>
          <a:bodyPr lIns="0" tIns="0" rIns="0" bIns="0" rtlCol="0" anchor="t">
            <a:spAutoFit/>
          </a:bodyPr>
          <a:lstStyle/>
          <a:p>
            <a:pPr algn="ctr">
              <a:lnSpc>
                <a:spcPts val="6400"/>
              </a:lnSpc>
            </a:pPr>
            <a:r>
              <a:rPr lang="en-US" sz="6400">
                <a:solidFill>
                  <a:srgbClr val="FBE675"/>
                </a:solidFill>
                <a:latin typeface="Drukaatie Burti"/>
              </a:rPr>
              <a:t>Assumptions</a:t>
            </a:r>
          </a:p>
        </p:txBody>
      </p:sp>
      <p:sp>
        <p:nvSpPr>
          <p:cNvPr id="12" name="TextBox 12"/>
          <p:cNvSpPr txBox="1"/>
          <p:nvPr/>
        </p:nvSpPr>
        <p:spPr>
          <a:xfrm>
            <a:off x="8787032" y="5072816"/>
            <a:ext cx="8555349" cy="886460"/>
          </a:xfrm>
          <a:prstGeom prst="rect">
            <a:avLst/>
          </a:prstGeom>
        </p:spPr>
        <p:txBody>
          <a:bodyPr lIns="0" tIns="0" rIns="0" bIns="0" rtlCol="0" anchor="t">
            <a:spAutoFit/>
          </a:bodyPr>
          <a:lstStyle/>
          <a:p>
            <a:pPr algn="ctr">
              <a:lnSpc>
                <a:spcPts val="6400"/>
              </a:lnSpc>
            </a:pPr>
            <a:r>
              <a:rPr lang="en-US" sz="6400">
                <a:solidFill>
                  <a:srgbClr val="FBE675"/>
                </a:solidFill>
                <a:latin typeface="Drukaatie Burti"/>
              </a:rPr>
              <a:t>Goal</a:t>
            </a:r>
          </a:p>
        </p:txBody>
      </p:sp>
      <p:sp>
        <p:nvSpPr>
          <p:cNvPr id="13" name="TextBox 13"/>
          <p:cNvSpPr txBox="1"/>
          <p:nvPr/>
        </p:nvSpPr>
        <p:spPr>
          <a:xfrm>
            <a:off x="746125" y="6254551"/>
            <a:ext cx="8040907" cy="1962150"/>
          </a:xfrm>
          <a:prstGeom prst="rect">
            <a:avLst/>
          </a:prstGeom>
        </p:spPr>
        <p:txBody>
          <a:bodyPr lIns="0" tIns="0" rIns="0" bIns="0" rtlCol="0" anchor="t">
            <a:spAutoFit/>
          </a:bodyPr>
          <a:lstStyle/>
          <a:p>
            <a:pPr marL="540559" lvl="1" indent="-270280">
              <a:lnSpc>
                <a:spcPts val="3004"/>
              </a:lnSpc>
              <a:buFont typeface="Arial"/>
              <a:buChar char="•"/>
            </a:pPr>
            <a:r>
              <a:rPr lang="en-US" sz="2503">
                <a:solidFill>
                  <a:srgbClr val="FFFFFF"/>
                </a:solidFill>
                <a:latin typeface="Gaegu Bold"/>
              </a:rPr>
              <a:t> The mixing matrrix is invertible</a:t>
            </a:r>
          </a:p>
          <a:p>
            <a:pPr marL="540559" lvl="1" indent="-270280">
              <a:lnSpc>
                <a:spcPts val="3004"/>
              </a:lnSpc>
              <a:buFont typeface="Arial"/>
              <a:buChar char="•"/>
            </a:pPr>
            <a:r>
              <a:rPr lang="en-US" sz="2503">
                <a:solidFill>
                  <a:srgbClr val="FFFFFF"/>
                </a:solidFill>
                <a:latin typeface="Gaegu Bold"/>
              </a:rPr>
              <a:t> The sources are statistically independent</a:t>
            </a:r>
          </a:p>
          <a:p>
            <a:pPr marL="540559" lvl="1" indent="-270280">
              <a:lnSpc>
                <a:spcPts val="3004"/>
              </a:lnSpc>
              <a:buFont typeface="Arial"/>
              <a:buChar char="•"/>
            </a:pPr>
            <a:r>
              <a:rPr lang="en-US" sz="2503">
                <a:solidFill>
                  <a:srgbClr val="FFFFFF"/>
                </a:solidFill>
                <a:latin typeface="Gaegu Bold"/>
              </a:rPr>
              <a:t> The independent components have non-guassian distribution</a:t>
            </a:r>
          </a:p>
          <a:p>
            <a:pPr marL="540559" lvl="1" indent="-270280">
              <a:lnSpc>
                <a:spcPts val="3004"/>
              </a:lnSpc>
              <a:spcBef>
                <a:spcPct val="0"/>
              </a:spcBef>
              <a:buFont typeface="Arial"/>
              <a:buChar char="•"/>
            </a:pPr>
            <a:r>
              <a:rPr lang="en-US" sz="2503">
                <a:solidFill>
                  <a:srgbClr val="FFFFFF"/>
                </a:solidFill>
                <a:latin typeface="Gaegu Bold"/>
              </a:rPr>
              <a:t> X &amp; s are zero mean vectors, i.e data is centred</a:t>
            </a:r>
          </a:p>
        </p:txBody>
      </p:sp>
      <p:sp>
        <p:nvSpPr>
          <p:cNvPr id="14" name="TextBox 14"/>
          <p:cNvSpPr txBox="1"/>
          <p:nvPr/>
        </p:nvSpPr>
        <p:spPr>
          <a:xfrm>
            <a:off x="9713921" y="6402633"/>
            <a:ext cx="8040907" cy="819150"/>
          </a:xfrm>
          <a:prstGeom prst="rect">
            <a:avLst/>
          </a:prstGeom>
        </p:spPr>
        <p:txBody>
          <a:bodyPr lIns="0" tIns="0" rIns="0" bIns="0" rtlCol="0" anchor="t">
            <a:spAutoFit/>
          </a:bodyPr>
          <a:lstStyle/>
          <a:p>
            <a:pPr>
              <a:lnSpc>
                <a:spcPts val="3004"/>
              </a:lnSpc>
              <a:spcBef>
                <a:spcPct val="0"/>
              </a:spcBef>
            </a:pPr>
            <a:r>
              <a:rPr lang="en-US" sz="2503">
                <a:solidFill>
                  <a:srgbClr val="FFFFFF"/>
                </a:solidFill>
                <a:latin typeface="Gaegu Bold"/>
              </a:rPr>
              <a:t>Goal of ICA is to find an unmixing matrix W, wich is the aproximation of A^-1, so that </a:t>
            </a:r>
            <a:r>
              <a:rPr lang="en-US" sz="2503">
                <a:solidFill>
                  <a:srgbClr val="FFFFFF"/>
                </a:solidFill>
                <a:latin typeface="Gaegu Bold Bold"/>
              </a:rPr>
              <a:t>Ŝ ≈ S</a:t>
            </a:r>
          </a:p>
        </p:txBody>
      </p:sp>
      <p:sp>
        <p:nvSpPr>
          <p:cNvPr id="15" name="TextBox 15"/>
          <p:cNvSpPr txBox="1"/>
          <p:nvPr/>
        </p:nvSpPr>
        <p:spPr>
          <a:xfrm>
            <a:off x="12917713" y="7621833"/>
            <a:ext cx="1300500" cy="745559"/>
          </a:xfrm>
          <a:prstGeom prst="rect">
            <a:avLst/>
          </a:prstGeom>
        </p:spPr>
        <p:txBody>
          <a:bodyPr lIns="0" tIns="0" rIns="0" bIns="0" rtlCol="0" anchor="t">
            <a:spAutoFit/>
          </a:bodyPr>
          <a:lstStyle/>
          <a:p>
            <a:pPr algn="ctr">
              <a:lnSpc>
                <a:spcPts val="5137"/>
              </a:lnSpc>
              <a:spcBef>
                <a:spcPct val="0"/>
              </a:spcBef>
            </a:pPr>
            <a:r>
              <a:rPr lang="en-US" sz="4281">
                <a:solidFill>
                  <a:srgbClr val="FFFFFF"/>
                </a:solidFill>
                <a:latin typeface="Gaegu Bold Bold"/>
              </a:rPr>
              <a:t>Ŝ=Wx</a:t>
            </a:r>
          </a:p>
        </p:txBody>
      </p:sp>
      <p:sp>
        <p:nvSpPr>
          <p:cNvPr id="16" name="TextBox 16"/>
          <p:cNvSpPr txBox="1"/>
          <p:nvPr/>
        </p:nvSpPr>
        <p:spPr>
          <a:xfrm>
            <a:off x="9713921" y="8662667"/>
            <a:ext cx="8040907" cy="819150"/>
          </a:xfrm>
          <a:prstGeom prst="rect">
            <a:avLst/>
          </a:prstGeom>
        </p:spPr>
        <p:txBody>
          <a:bodyPr lIns="0" tIns="0" rIns="0" bIns="0" rtlCol="0" anchor="t">
            <a:spAutoFit/>
          </a:bodyPr>
          <a:lstStyle/>
          <a:p>
            <a:pPr>
              <a:lnSpc>
                <a:spcPts val="3004"/>
              </a:lnSpc>
              <a:spcBef>
                <a:spcPct val="0"/>
              </a:spcBef>
            </a:pPr>
            <a:r>
              <a:rPr lang="en-US" sz="2503">
                <a:solidFill>
                  <a:srgbClr val="FFFFFF"/>
                </a:solidFill>
                <a:latin typeface="Gaegu Bold"/>
              </a:rPr>
              <a:t>here find Ŝ since the number of unknowns is greater than the number of observ. we first find W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971</Words>
  <Application>Microsoft Office PowerPoint</Application>
  <PresentationFormat>Custom</PresentationFormat>
  <Paragraphs>168</Paragraphs>
  <Slides>21</Slides>
  <Notes>0</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League Spartan</vt:lpstr>
      <vt:lpstr>Gaegu Light Bold</vt:lpstr>
      <vt:lpstr>Gaegu Light</vt:lpstr>
      <vt:lpstr>Roboto Bold</vt:lpstr>
      <vt:lpstr>Anaktoria</vt:lpstr>
      <vt:lpstr>Calibri</vt:lpstr>
      <vt:lpstr>Drukaatie Burti</vt:lpstr>
      <vt:lpstr>Gaegu Bold Bold</vt:lpstr>
      <vt:lpstr>Arial</vt:lpstr>
      <vt:lpstr>Gaegu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LADE - ICA SEM-II</dc:title>
  <dc:creator>KESHAV KOTHARI</dc:creator>
  <cp:lastModifiedBy>KESHAV KOTHARI - 70512200043</cp:lastModifiedBy>
  <cp:revision>3</cp:revision>
  <dcterms:created xsi:type="dcterms:W3CDTF">2006-08-16T00:00:00Z</dcterms:created>
  <dcterms:modified xsi:type="dcterms:W3CDTF">2024-02-07T12:15:45Z</dcterms:modified>
  <dc:identifier>DAFfPtUUnw4</dc:identifier>
</cp:coreProperties>
</file>